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7" r:id="rId3"/>
    <p:sldId id="259" r:id="rId4"/>
    <p:sldId id="504" r:id="rId5"/>
    <p:sldId id="271" r:id="rId6"/>
    <p:sldId id="507" r:id="rId7"/>
    <p:sldId id="596" r:id="rId8"/>
    <p:sldId id="505" r:id="rId9"/>
    <p:sldId id="508" r:id="rId10"/>
    <p:sldId id="594" r:id="rId11"/>
    <p:sldId id="509" r:id="rId12"/>
    <p:sldId id="506" r:id="rId13"/>
    <p:sldId id="595" r:id="rId14"/>
    <p:sldId id="597" r:id="rId15"/>
    <p:sldId id="598"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113" d="100"/>
          <a:sy n="113" d="100"/>
        </p:scale>
        <p:origin x="10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BE03C-A688-47CF-A8FF-829534BF6DCE}" type="datetimeFigureOut">
              <a:rPr lang="en-US" smtClean="0"/>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1A8DB5-BE25-4A58-98B1-225EE12DAF15}" type="slidenum">
              <a:rPr lang="en-US" smtClean="0"/>
              <a:t>‹#›</a:t>
            </a:fld>
            <a:endParaRPr lang="en-US"/>
          </a:p>
        </p:txBody>
      </p:sp>
    </p:spTree>
    <p:extLst>
      <p:ext uri="{BB962C8B-B14F-4D97-AF65-F5344CB8AC3E}">
        <p14:creationId xmlns:p14="http://schemas.microsoft.com/office/powerpoint/2010/main" val="325822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cf.georgetown.edu/2019/05/28/medicaid-and-chip-enrollment-declin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08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sz="1000" dirty="0"/>
              <a:t>The rate of uninsured children ticked up in 2017 for the first time in over a decade (276K children)</a:t>
            </a:r>
          </a:p>
          <a:p>
            <a:pPr marL="176679" indent="-176679">
              <a:buFont typeface="Arial" panose="020B0604020202020204" pitchFamily="34" charset="0"/>
              <a:buChar char="•"/>
            </a:pPr>
            <a:r>
              <a:rPr lang="en-US" sz="1000" dirty="0"/>
              <a:t>The rate of uninsured young children (under 6yo) also went in the wrong direction – ticking up from 3.8 in 2016 to 4.2% in 2017</a:t>
            </a:r>
          </a:p>
          <a:p>
            <a:pPr marL="176679" indent="-176679">
              <a:buFont typeface="Arial" panose="020B0604020202020204" pitchFamily="34" charset="0"/>
              <a:buChar char="•"/>
            </a:pPr>
            <a:r>
              <a:rPr lang="en-US" sz="1000" dirty="0"/>
              <a:t>Won’t see 2018 uninsured figures until the Fall, but here’s some ominous foreshadowing</a:t>
            </a:r>
          </a:p>
          <a:p>
            <a:pPr marL="176679" indent="-176679">
              <a:buFont typeface="Arial" panose="020B0604020202020204" pitchFamily="34" charset="0"/>
              <a:buChar char="•"/>
            </a:pPr>
            <a:r>
              <a:rPr lang="en-US" sz="1000" dirty="0"/>
              <a:t>In 2018, the number of children in Medicaid/CHIP fell by 729,000</a:t>
            </a:r>
          </a:p>
          <a:p>
            <a:pPr marL="176679" indent="-176679">
              <a:buFont typeface="Arial" panose="020B0604020202020204" pitchFamily="34" charset="0"/>
              <a:buChar char="•"/>
            </a:pPr>
            <a:r>
              <a:rPr lang="en-US" sz="1000" dirty="0"/>
              <a:t>Source= Georgetown CCF Report: Medicaid and CHIP Enrollment Decline Suggests the Child Uninsured Rate May Rise Again: </a:t>
            </a:r>
            <a:r>
              <a:rPr lang="en-US" sz="1000" dirty="0">
                <a:hlinkClick r:id="rId3"/>
              </a:rPr>
              <a:t>https://ccf.georgetown.edu/2019/05/28/medicaid-and-chip-enrollment-decline/</a:t>
            </a:r>
            <a:endParaRPr lang="en-US" sz="1000" dirty="0"/>
          </a:p>
          <a:p>
            <a:pPr marL="176679" indent="-176679">
              <a:buFont typeface="Arial" panose="020B0604020202020204" pitchFamily="34" charset="0"/>
              <a:buChar char="•"/>
            </a:pPr>
            <a:r>
              <a:rPr lang="en-US" sz="1000" dirty="0"/>
              <a:t>Possible reasons for the decline: State specific factors related to eligibility systems; Delay in CHIP funding; Uncertainly around health reform proposals; Repeal of individual mandate penalty; Reduced funding for outreach and consumer assistance; Public charge fear</a:t>
            </a:r>
          </a:p>
          <a:p>
            <a:pPr marL="647824" lvl="1" indent="-176679">
              <a:buFont typeface="Arial" panose="020B0604020202020204" pitchFamily="34" charset="0"/>
              <a:buChar char="•"/>
            </a:pPr>
            <a:endParaRPr lang="en-US" sz="900" dirty="0"/>
          </a:p>
          <a:p>
            <a:pPr defTabSz="942289">
              <a:defRPr/>
            </a:pPr>
            <a:r>
              <a:rPr lang="en-US" sz="900" b="1" dirty="0"/>
              <a:t>There is scant evidence that the enrollment drop is primarily the result of a strong economy: </a:t>
            </a:r>
            <a:r>
              <a:rPr lang="en-US" sz="900" dirty="0"/>
              <a:t>While the economy has been gaining strength in terms of job growth over the past decade, until recently, overall real wage growth in excess of inflation has been modest. Moreover, there is little indication that access to affordable employer-sponsored health insurance (ESI) has improved for parents with dependent children, particularly for low-wage workers. In fact, even with a decade of economic growth, the long-term trend has been a declining share of non-elderly people enrolled in ESI with incomes between 100 percent and 400 percent federal poverty level (FPL).5 Although there is some sign of a small increase in the share of employers offering ESI, only 60 percent of workers in these firms are enrolled since some are not eligible and others opt not or cannot afford to enroll (known as take-up rates). Among employers with many lower wage workers, enrollment in ESI was only about one-third. Moreover, only one in five children (20.6 percent) in families with income below 200 percent FPL are enrolled in ESI, while nearly two-thirds of them (65.3 percent) rely on Medicaid and CHIP to access health care</a:t>
            </a:r>
            <a:r>
              <a:rPr lang="en-US" sz="1000" dirty="0"/>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097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Fact sheets are available for all 50 states</a:t>
            </a:r>
          </a:p>
          <a:p>
            <a:pPr marL="176679" indent="-176679">
              <a:buFont typeface="Arial" panose="020B0604020202020204" pitchFamily="34" charset="0"/>
              <a:buChar char="•"/>
            </a:pPr>
            <a:r>
              <a:rPr lang="en-US" dirty="0"/>
              <a:t>Reach out to your state’s local AAP chapter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2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Read statistics on the slide</a:t>
            </a:r>
          </a:p>
          <a:p>
            <a:pPr marL="176679" indent="-176679">
              <a:buFont typeface="Arial" panose="020B0604020202020204" pitchFamily="34" charset="0"/>
              <a:buChar char="•"/>
            </a:pPr>
            <a:r>
              <a:rPr lang="en-US" dirty="0"/>
              <a:t>Because I am a pediatrician, my presentation will focus on the important role Medicaid plays for our nation’s children.</a:t>
            </a:r>
          </a:p>
          <a:p>
            <a:pPr marL="176679" indent="-176679">
              <a:buFont typeface="Arial" panose="020B0604020202020204" pitchFamily="34" charset="0"/>
              <a:buChar char="•"/>
            </a:pPr>
            <a:r>
              <a:rPr lang="en-US" dirty="0"/>
              <a:t>My number one goal is for you to leave here today thinking about Medicaid as a children’s health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46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I want to first take a step back and talk about how the children in our country get health insurance coverage.</a:t>
            </a:r>
          </a:p>
          <a:p>
            <a:pPr marL="176679" indent="-176679">
              <a:buFont typeface="Arial" panose="020B0604020202020204" pitchFamily="34" charset="0"/>
              <a:buChar char="•"/>
            </a:pPr>
            <a:r>
              <a:rPr lang="en-US" dirty="0"/>
              <a:t>Most children covered by ESI through parent’s job</a:t>
            </a:r>
          </a:p>
          <a:p>
            <a:pPr marL="176679" indent="-176679">
              <a:buFont typeface="Arial" panose="020B0604020202020204" pitchFamily="34" charset="0"/>
              <a:buChar char="•"/>
            </a:pPr>
            <a:r>
              <a:rPr lang="en-US" dirty="0"/>
              <a:t>But almost 40% in Medicaid/CHIP</a:t>
            </a:r>
          </a:p>
          <a:p>
            <a:pPr marL="176679" indent="-176679">
              <a:buFont typeface="Arial" panose="020B0604020202020204" pitchFamily="34" charset="0"/>
              <a:buChar char="•"/>
            </a:pPr>
            <a:r>
              <a:rPr lang="en-US" dirty="0"/>
              <a:t>When we look at our nation’s most low-income children (below 200% FPL), Medicaid covers more than 2/3 of those children. </a:t>
            </a:r>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75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Medicaid is the MVP for kids – covering over 37m kids in 2016 including many vulnerable children like children living in poverty, children with disabilities</a:t>
            </a:r>
          </a:p>
          <a:p>
            <a:pPr marL="176679" indent="-176679">
              <a:buFont typeface="Arial" panose="020B0604020202020204" pitchFamily="34" charset="0"/>
              <a:buChar char="•"/>
            </a:pPr>
            <a:r>
              <a:rPr lang="en-US" dirty="0"/>
              <a:t>Medicaid is a kids program – almost half of all enrollees are children </a:t>
            </a:r>
          </a:p>
          <a:p>
            <a:pPr marL="176679" indent="-176679">
              <a:buFont typeface="Arial" panose="020B0604020202020204" pitchFamily="34" charset="0"/>
              <a:buChar char="•"/>
            </a:pPr>
            <a:r>
              <a:rPr lang="en-US" dirty="0"/>
              <a:t>Source: AAP/CCF Children’s Coverage Fact Sheets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87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Medicaid plays an important role for vulnerable groups of children</a:t>
            </a:r>
          </a:p>
          <a:p>
            <a:pPr marL="176679" indent="-176679">
              <a:buFont typeface="Arial" panose="020B0604020202020204" pitchFamily="34" charset="0"/>
              <a:buChar char="•"/>
            </a:pPr>
            <a:r>
              <a:rPr lang="en-US" dirty="0"/>
              <a:t>Many of these children face adverse child experiences like abuse, neglect, exposure to violence and family dysfunction </a:t>
            </a:r>
          </a:p>
          <a:p>
            <a:pPr marL="176679" indent="-176679">
              <a:buFont typeface="Arial" panose="020B0604020202020204" pitchFamily="34" charset="0"/>
              <a:buChar char="•"/>
            </a:pPr>
            <a:r>
              <a:rPr lang="en-US" dirty="0"/>
              <a:t>These can lead to poor school performance, developmental delays, juvenile justice involvement, and poor health in adulthood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51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EPSDT is the Medicaid program’s federally guaranteed benefit for all Medicaid enrollees under age 21.  </a:t>
            </a:r>
          </a:p>
          <a:p>
            <a:pPr marL="176679" indent="-176679">
              <a:buFont typeface="Arial" panose="020B0604020202020204" pitchFamily="34" charset="0"/>
              <a:buChar char="•"/>
            </a:pPr>
            <a:r>
              <a:rPr lang="en-US" dirty="0"/>
              <a:t>Under EPSDT, Medicaid must provide a comprehensive array of preventive, diagnostic, and treatment services.</a:t>
            </a:r>
          </a:p>
          <a:p>
            <a:pPr marL="176679" indent="-176679" defTabSz="942289">
              <a:buFont typeface="Arial" panose="020B0604020202020204" pitchFamily="34" charset="0"/>
              <a:buChar char="•"/>
              <a:defRPr/>
            </a:pPr>
            <a:r>
              <a:rPr lang="en-US" dirty="0"/>
              <a:t>States are</a:t>
            </a:r>
            <a:r>
              <a:rPr lang="en-US" baseline="0" dirty="0"/>
              <a:t> required to set up a periodicity schedule; periodicity schedule must follow reasonable standards of medical and dental practice and must be developed through consultation with medical and dental organizations involved in the care of children.</a:t>
            </a:r>
          </a:p>
          <a:p>
            <a:pPr marL="176679" indent="-176679" defTabSz="942289">
              <a:buFont typeface="Arial" panose="020B0604020202020204" pitchFamily="34" charset="0"/>
              <a:buChar char="•"/>
              <a:defRPr/>
            </a:pPr>
            <a:r>
              <a:rPr lang="en-US" baseline="0" dirty="0"/>
              <a:t>American Academy of Pediatrics’ Bright Futures is an available periodicity schedule.</a:t>
            </a:r>
          </a:p>
          <a:p>
            <a:pPr marL="176679" indent="-176679" defTabSz="942289">
              <a:buFont typeface="Arial" panose="020B0604020202020204" pitchFamily="34" charset="0"/>
              <a:buChar char="•"/>
              <a:defRPr/>
            </a:pPr>
            <a:r>
              <a:rPr lang="en-US" b="1" baseline="0" dirty="0"/>
              <a:t>Example of how EPSDT plays out in the your office – 1yo </a:t>
            </a:r>
            <a:r>
              <a:rPr lang="en-US" b="1" baseline="0" dirty="0" err="1"/>
              <a:t>wcc</a:t>
            </a:r>
            <a:r>
              <a:rPr lang="en-US" b="1" baseline="0" dirty="0"/>
              <a:t>, </a:t>
            </a:r>
            <a:r>
              <a:rPr lang="en-US" b="1" baseline="0" dirty="0" err="1"/>
              <a:t>devel</a:t>
            </a:r>
            <a:r>
              <a:rPr lang="en-US" b="1" baseline="0" dirty="0"/>
              <a:t> screenings, vaccines, anemia and lead screening, fluoride varnish </a:t>
            </a:r>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7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altLang="en-US" kern="0" dirty="0">
                <a:solidFill>
                  <a:srgbClr val="000000"/>
                </a:solidFill>
                <a:latin typeface="Calibri" pitchFamily="34" charset="0"/>
              </a:rPr>
              <a:t>Medicaid must cover treatments or procedures necessary to “correct or ameliorate defects and physical and mental illnesses and conditions”</a:t>
            </a:r>
          </a:p>
          <a:p>
            <a:pPr marL="176679" indent="-176679" defTabSz="942289">
              <a:buFont typeface="Arial" panose="020B0604020202020204" pitchFamily="34" charset="0"/>
              <a:buChar char="•"/>
              <a:defRPr/>
            </a:pPr>
            <a:r>
              <a:rPr lang="en-US" baseline="0" dirty="0"/>
              <a:t>A service does not need to cure a condition to be covered; the concept of “ameliorate” is unique to children under EPSDT.  A service that improves or makes a condition better is covered because it fits under the “ameliorate” definition</a:t>
            </a:r>
          </a:p>
          <a:p>
            <a:pPr marL="176679" indent="-176679" defTabSz="942289">
              <a:buFont typeface="Arial" panose="020B0604020202020204" pitchFamily="34" charset="0"/>
              <a:buChar char="•"/>
              <a:defRPr/>
            </a:pPr>
            <a:r>
              <a:rPr lang="en-US" b="1" baseline="0" dirty="0"/>
              <a:t>If that 1yo shows delays, Medicaid will cover PT/speech/etc.</a:t>
            </a:r>
          </a:p>
          <a:p>
            <a:pPr marL="176679" indent="-176679" defTabSz="942289">
              <a:buFont typeface="Arial" panose="020B0604020202020204" pitchFamily="34" charset="0"/>
              <a:buChar char="•"/>
              <a:defRPr/>
            </a:pPr>
            <a:endParaRPr lang="en-US" dirty="0">
              <a:solidFill>
                <a:srgbClr val="000000"/>
              </a:solidFill>
              <a:latin typeface="Calibri"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6B4F415-9DE8-4EC5-BA26-FD59A918116B}" type="slidenum">
              <a:rPr kumimoji="0" lang="en-US" sz="11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13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OF MEDICAID BEYOND HEALTH CARE: Based on longitudinal research based on child coverage expansions in the 1980s, we know that having Medicaid as a child helps mitigate effects of poverty, adverse childhood experiences:</a:t>
            </a:r>
          </a:p>
          <a:p>
            <a:pPr marL="235572" indent="-235572">
              <a:buFont typeface="+mj-lt"/>
              <a:buAutoNum type="arabicPeriod"/>
            </a:pPr>
            <a:r>
              <a:rPr lang="en-US" baseline="0" dirty="0"/>
              <a:t>Children with Medicaid become healthier adults – ex. Longitudinal analysis showed a 26%pt decline in the incidence of high blood pressure in adulthood and lower rates of hospitalizations and emergency room visits in adulthood. And some benefits accrued faster – children with Medicaid had lower rates of eating disorders, drinking and mortality as adolescents.</a:t>
            </a:r>
          </a:p>
          <a:p>
            <a:r>
              <a:rPr lang="en-US" baseline="0" dirty="0"/>
              <a:t>2. We also found that children with Medicaid were less likely to drop out of high school and more likely to go to college</a:t>
            </a:r>
          </a:p>
          <a:p>
            <a:r>
              <a:rPr lang="en-US" baseline="0" dirty="0"/>
              <a:t>3. And had greater economic success as adults. Children with Medicaid access had higher incomes later in life and were more likely to surpass their families’ economic status.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33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358" indent="-353358">
              <a:buFont typeface="Arial" panose="020B0604020202020204" pitchFamily="34" charset="0"/>
              <a:buChar char="•"/>
            </a:pPr>
            <a:r>
              <a:rPr lang="en-US" dirty="0">
                <a:solidFill>
                  <a:schemeClr val="tx2"/>
                </a:solidFill>
              </a:rPr>
              <a:t>Children’s relationships with adults in their lives influence healthy development</a:t>
            </a:r>
          </a:p>
          <a:p>
            <a:pPr marL="353358" indent="-353358">
              <a:buFont typeface="Arial" panose="020B0604020202020204" pitchFamily="34" charset="0"/>
              <a:buChar char="•"/>
            </a:pPr>
            <a:r>
              <a:rPr lang="en-US" dirty="0">
                <a:solidFill>
                  <a:schemeClr val="tx2"/>
                </a:solidFill>
              </a:rPr>
              <a:t>Poor adult health associated with adverse childhood experience costs over $185 billion annually in cardiovascular and mental health care</a:t>
            </a:r>
          </a:p>
          <a:p>
            <a:pPr marL="353358" indent="-353358">
              <a:buFont typeface="Arial" panose="020B0604020202020204" pitchFamily="34" charset="0"/>
              <a:buChar char="•"/>
            </a:pPr>
            <a:r>
              <a:rPr lang="en-US" dirty="0">
                <a:solidFill>
                  <a:schemeClr val="tx2"/>
                </a:solidFill>
              </a:rPr>
              <a:t>Positive outcomes for children rely on the overall health of their parents/caregivers</a:t>
            </a:r>
          </a:p>
          <a:p>
            <a:pPr marL="353358" indent="-353358">
              <a:buFont typeface="Arial" panose="020B0604020202020204" pitchFamily="34" charset="0"/>
              <a:buChar char="•"/>
            </a:pPr>
            <a:r>
              <a:rPr lang="en-US" dirty="0">
                <a:solidFill>
                  <a:schemeClr val="tx2"/>
                </a:solidFill>
              </a:rPr>
              <a:t>Access to prenatal care is critical for early brain development</a:t>
            </a:r>
          </a:p>
          <a:p>
            <a:pPr marL="353358" indent="-353358">
              <a:buFont typeface="Arial" panose="020B0604020202020204" pitchFamily="34" charset="0"/>
              <a:buChar char="•"/>
            </a:pPr>
            <a:r>
              <a:rPr lang="en-US" dirty="0">
                <a:solidFill>
                  <a:schemeClr val="tx2"/>
                </a:solidFill>
              </a:rPr>
              <a:t>Maternal depression has a negative impact on young children’s cognitive and social-emotional development, as well as education and employment later in life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66F6B-5021-416E-8394-D901E9EC9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79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20FF-CD6E-4FB4-BB07-B2C4611337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EC2D0D-2457-452F-933E-4B4F7ABB6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CF0019-D583-4C58-B66B-D813C7F9AD7E}"/>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5" name="Footer Placeholder 4">
            <a:extLst>
              <a:ext uri="{FF2B5EF4-FFF2-40B4-BE49-F238E27FC236}">
                <a16:creationId xmlns:a16="http://schemas.microsoft.com/office/drawing/2014/main" id="{87650697-7E1D-4D20-BDCD-7E7A26E26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C1608-0F08-4307-A1C3-98D620E576F4}"/>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405745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2487-F330-4F5D-AA87-B895ACE810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446800-EDAA-4640-9C90-F1A5A20A5D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4504C-AC57-47F2-9AFD-0A544B05B448}"/>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5" name="Footer Placeholder 4">
            <a:extLst>
              <a:ext uri="{FF2B5EF4-FFF2-40B4-BE49-F238E27FC236}">
                <a16:creationId xmlns:a16="http://schemas.microsoft.com/office/drawing/2014/main" id="{23D69E2D-FED0-490E-84EC-BE0BA22F0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475AB-2FEB-4653-8DEE-53176858215B}"/>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351324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5B455-894B-4072-93D1-9E42931C0C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3BD595-885D-45F0-A7F9-1DA9816EE6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0A9B4-068C-4F32-AE09-82218C0AA22C}"/>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5" name="Footer Placeholder 4">
            <a:extLst>
              <a:ext uri="{FF2B5EF4-FFF2-40B4-BE49-F238E27FC236}">
                <a16:creationId xmlns:a16="http://schemas.microsoft.com/office/drawing/2014/main" id="{624EC3AB-F034-4080-A49D-C42A6DB65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2AACF-BA5D-4ADE-8003-1554A0AEF20E}"/>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563652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446199"/>
            <a:ext cx="10972800" cy="646331"/>
          </a:xfrm>
        </p:spPr>
        <p:txBody>
          <a:bodyPr>
            <a:spAutoFit/>
          </a:bodyPr>
          <a:lstStyle>
            <a:lvl1pPr>
              <a:defRPr sz="3600" b="1" i="0" cap="small">
                <a:solidFill>
                  <a:srgbClr val="D84E19"/>
                </a:solidFill>
                <a:latin typeface="Georgia"/>
              </a:defRPr>
            </a:lvl1pPr>
          </a:lstStyle>
          <a:p>
            <a:r>
              <a:rPr lang="en-US"/>
              <a:t>Topic Title</a:t>
            </a:r>
          </a:p>
        </p:txBody>
      </p:sp>
      <p:sp>
        <p:nvSpPr>
          <p:cNvPr id="3" name="Content Placeholder 2"/>
          <p:cNvSpPr>
            <a:spLocks noGrp="1"/>
          </p:cNvSpPr>
          <p:nvPr>
            <p:ph idx="1"/>
          </p:nvPr>
        </p:nvSpPr>
        <p:spPr>
          <a:xfrm>
            <a:off x="609600" y="2569464"/>
            <a:ext cx="10972800" cy="3439822"/>
          </a:xfrm>
        </p:spPr>
        <p:txBody>
          <a:bodyPr>
            <a:noAutofit/>
          </a:bodyPr>
          <a:lstStyle>
            <a:lvl1pPr>
              <a:buClr>
                <a:srgbClr val="F5AA2C"/>
              </a:buClr>
              <a:defRPr/>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04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24455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73F7CD-F895-44C6-87A3-A54E7DEE0693}" type="datetimeFigureOut">
              <a:rPr lang="en-US" smtClean="0">
                <a:solidFill>
                  <a:prstClr val="black"/>
                </a:solidFill>
              </a:rPr>
              <a:pPr/>
              <a:t>7/9/2019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C72DB87-C978-4A6A-BD46-51797B53F52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785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0CB8-1843-459E-8E97-79FE291D70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58F02-A833-45A6-926D-23383C762C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C8849-C2F6-4675-8CD8-0B4D60F4B9E6}"/>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5" name="Footer Placeholder 4">
            <a:extLst>
              <a:ext uri="{FF2B5EF4-FFF2-40B4-BE49-F238E27FC236}">
                <a16:creationId xmlns:a16="http://schemas.microsoft.com/office/drawing/2014/main" id="{5EBC0A4A-F7DF-428A-86A4-3647DD1F7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D214B-C7D7-4F7B-ADD1-A5922664A420}"/>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285007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6525C-1B1C-411F-9266-2A61928B5F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C26361-F7B8-4550-A721-E8E30EECDC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F62AC2-9A92-4326-A5EB-1C66C2D0113B}"/>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5" name="Footer Placeholder 4">
            <a:extLst>
              <a:ext uri="{FF2B5EF4-FFF2-40B4-BE49-F238E27FC236}">
                <a16:creationId xmlns:a16="http://schemas.microsoft.com/office/drawing/2014/main" id="{C2443A01-2326-4A02-B65D-508F3341C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86193-EC66-4329-9474-E5BF12849C89}"/>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161201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80C2-9B23-4763-BD7B-C81B9108DB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44950-C38D-4395-BBA3-B46B410036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ACD898-3007-4F86-A174-BDC041D8EAE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B76B88-C95F-4C12-A227-53FD88D72B38}"/>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6" name="Footer Placeholder 5">
            <a:extLst>
              <a:ext uri="{FF2B5EF4-FFF2-40B4-BE49-F238E27FC236}">
                <a16:creationId xmlns:a16="http://schemas.microsoft.com/office/drawing/2014/main" id="{6E1549A5-2246-4CEB-9FE0-B534FE55BD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2289E-3055-4BCB-B2B6-48616CF9E9F2}"/>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40287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2185-2E7C-4B9A-9C89-7810C1C9D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8D38D-B2B7-4222-8450-01EFEB767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6CF27B-3F41-46B5-8775-2A80D80EE9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C1B40D-1660-4A86-9DF4-69010F373F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7A5818-A9ED-409C-B937-AB8514564D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227C90-6096-4DAE-B1B6-10CE2A836033}"/>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8" name="Footer Placeholder 7">
            <a:extLst>
              <a:ext uri="{FF2B5EF4-FFF2-40B4-BE49-F238E27FC236}">
                <a16:creationId xmlns:a16="http://schemas.microsoft.com/office/drawing/2014/main" id="{B29C920B-977E-4225-B5C6-4DE44A20AB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EE95-17B5-414F-945E-6A93E365481F}"/>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192936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E66C-E68D-42A4-9953-461E3E10E1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B1835-6821-4CA0-B433-3431D88C078E}"/>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4" name="Footer Placeholder 3">
            <a:extLst>
              <a:ext uri="{FF2B5EF4-FFF2-40B4-BE49-F238E27FC236}">
                <a16:creationId xmlns:a16="http://schemas.microsoft.com/office/drawing/2014/main" id="{222CEDA3-F32A-4236-B4B6-6C0BC59166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3F318-AEB7-4B31-B792-4D403850C337}"/>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299974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2A347-DB31-45C0-AB24-910EE16309E1}"/>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3" name="Footer Placeholder 2">
            <a:extLst>
              <a:ext uri="{FF2B5EF4-FFF2-40B4-BE49-F238E27FC236}">
                <a16:creationId xmlns:a16="http://schemas.microsoft.com/office/drawing/2014/main" id="{2C0C36F9-61B6-433C-9577-D70F0BC549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0AA2B3-75F1-4F22-A47E-96724479C751}"/>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426885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2526E-5182-4027-B30C-306AAB252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3EA11-2685-45BC-8A12-3799F8945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30BB4F-1BBF-408C-9AC4-ABB022646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05D9A6-5F9C-4F2B-B21C-EA90D2E34F0E}"/>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6" name="Footer Placeholder 5">
            <a:extLst>
              <a:ext uri="{FF2B5EF4-FFF2-40B4-BE49-F238E27FC236}">
                <a16:creationId xmlns:a16="http://schemas.microsoft.com/office/drawing/2014/main" id="{6B877A1B-41DF-437A-A865-A860B71E99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0BC62-DA1B-4906-A939-4D3A3D93877E}"/>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258337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1DF6-5AAA-4591-8756-BF68928A0C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5BF7E9-B048-4FB6-A65A-98C19886E2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A51318-A69D-4C23-8D6D-208107805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5C3F84-1776-4DF4-BE99-163FF9E393F8}"/>
              </a:ext>
            </a:extLst>
          </p:cNvPr>
          <p:cNvSpPr>
            <a:spLocks noGrp="1"/>
          </p:cNvSpPr>
          <p:nvPr>
            <p:ph type="dt" sz="half" idx="10"/>
          </p:nvPr>
        </p:nvSpPr>
        <p:spPr/>
        <p:txBody>
          <a:bodyPr/>
          <a:lstStyle/>
          <a:p>
            <a:fld id="{A5193125-C28F-4943-AB0E-EA9201DC006D}" type="datetimeFigureOut">
              <a:rPr lang="en-US" smtClean="0"/>
              <a:t>7/9/2019</a:t>
            </a:fld>
            <a:endParaRPr lang="en-US"/>
          </a:p>
        </p:txBody>
      </p:sp>
      <p:sp>
        <p:nvSpPr>
          <p:cNvPr id="6" name="Footer Placeholder 5">
            <a:extLst>
              <a:ext uri="{FF2B5EF4-FFF2-40B4-BE49-F238E27FC236}">
                <a16:creationId xmlns:a16="http://schemas.microsoft.com/office/drawing/2014/main" id="{17962E86-F899-4ECB-9D2C-110FEB03B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7DE6C-329A-4CA3-98AF-7F5E4DC8CD68}"/>
              </a:ext>
            </a:extLst>
          </p:cNvPr>
          <p:cNvSpPr>
            <a:spLocks noGrp="1"/>
          </p:cNvSpPr>
          <p:nvPr>
            <p:ph type="sldNum" sz="quarter" idx="12"/>
          </p:nvPr>
        </p:nvSpPr>
        <p:spPr/>
        <p:txBody>
          <a:bodyPr/>
          <a:lstStyle/>
          <a:p>
            <a:fld id="{D8E18B56-3EBA-427B-BDE7-ACF5ADB904FE}" type="slidenum">
              <a:rPr lang="en-US" smtClean="0"/>
              <a:t>‹#›</a:t>
            </a:fld>
            <a:endParaRPr lang="en-US"/>
          </a:p>
        </p:txBody>
      </p:sp>
    </p:spTree>
    <p:extLst>
      <p:ext uri="{BB962C8B-B14F-4D97-AF65-F5344CB8AC3E}">
        <p14:creationId xmlns:p14="http://schemas.microsoft.com/office/powerpoint/2010/main" val="238979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42FD6-17C7-4EB4-8466-650AB9432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9296A4-3660-4219-9FF1-FF57F4657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A8FDA-64BC-4264-9685-04E5D420A7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93125-C28F-4943-AB0E-EA9201DC006D}" type="datetimeFigureOut">
              <a:rPr lang="en-US" smtClean="0"/>
              <a:t>7/9/2019</a:t>
            </a:fld>
            <a:endParaRPr lang="en-US"/>
          </a:p>
        </p:txBody>
      </p:sp>
      <p:sp>
        <p:nvSpPr>
          <p:cNvPr id="5" name="Footer Placeholder 4">
            <a:extLst>
              <a:ext uri="{FF2B5EF4-FFF2-40B4-BE49-F238E27FC236}">
                <a16:creationId xmlns:a16="http://schemas.microsoft.com/office/drawing/2014/main" id="{2629154F-2AEE-4471-9C48-E365F0DF0E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5FA9F-3589-45D7-A4A5-C68926C2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8B56-3EBA-427B-BDE7-ACF5ADB904FE}" type="slidenum">
              <a:rPr lang="en-US" smtClean="0"/>
              <a:t>‹#›</a:t>
            </a:fld>
            <a:endParaRPr lang="en-US"/>
          </a:p>
        </p:txBody>
      </p:sp>
    </p:spTree>
    <p:extLst>
      <p:ext uri="{BB962C8B-B14F-4D97-AF65-F5344CB8AC3E}">
        <p14:creationId xmlns:p14="http://schemas.microsoft.com/office/powerpoint/2010/main" val="941341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372063"/>
            <a:ext cx="10972800" cy="3754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1" y="1"/>
            <a:ext cx="12197945"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2" y="164094"/>
            <a:ext cx="12197947"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328187"/>
            <a:ext cx="12192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1LineAAPLogoPositive280_blu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17511" y="6126164"/>
            <a:ext cx="4592668" cy="509149"/>
          </a:xfrm>
          <a:prstGeom prst="rect">
            <a:avLst/>
          </a:prstGeom>
        </p:spPr>
      </p:pic>
      <p:cxnSp>
        <p:nvCxnSpPr>
          <p:cNvPr id="11" name="Straight Connector 10"/>
          <p:cNvCxnSpPr/>
          <p:nvPr userDrawn="1"/>
        </p:nvCxnSpPr>
        <p:spPr>
          <a:xfrm>
            <a:off x="485159" y="6499491"/>
            <a:ext cx="6676311"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514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cms.gov/Research-Statistics-Data-and-Systems/Statistics-Trends-and-Reports/CMS-Fast-Facts/index.htm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34DB82-90E5-446D-BB72-E17138DB8D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48005"/>
            <a:ext cx="10515600" cy="817880"/>
          </a:xfrm>
        </p:spPr>
      </p:pic>
      <p:sp>
        <p:nvSpPr>
          <p:cNvPr id="7" name="Rectangle 6">
            <a:extLst>
              <a:ext uri="{FF2B5EF4-FFF2-40B4-BE49-F238E27FC236}">
                <a16:creationId xmlns:a16="http://schemas.microsoft.com/office/drawing/2014/main" id="{5BB20844-AB05-40FB-BFBC-A7AAE117FEC8}"/>
              </a:ext>
            </a:extLst>
          </p:cNvPr>
          <p:cNvSpPr/>
          <p:nvPr/>
        </p:nvSpPr>
        <p:spPr>
          <a:xfrm>
            <a:off x="732638" y="1365885"/>
            <a:ext cx="10621161" cy="1354217"/>
          </a:xfrm>
          <a:prstGeom prst="rect">
            <a:avLst/>
          </a:prstGeom>
        </p:spPr>
        <p:txBody>
          <a:bodyPr wrap="square">
            <a:spAutoFit/>
          </a:bodyPr>
          <a:lstStyle/>
          <a:p>
            <a:br>
              <a:rPr lang="en-US" b="1" dirty="0"/>
            </a:br>
            <a:r>
              <a:rPr lang="en-US" sz="3200" b="1" dirty="0"/>
              <a:t>Medicaid Myths: Debunking Common Misconceptions of the Medicaid Program</a:t>
            </a:r>
            <a:endParaRPr lang="en-US" sz="4000" dirty="0"/>
          </a:p>
        </p:txBody>
      </p:sp>
      <p:sp>
        <p:nvSpPr>
          <p:cNvPr id="8" name="Subtitle 2">
            <a:extLst>
              <a:ext uri="{FF2B5EF4-FFF2-40B4-BE49-F238E27FC236}">
                <a16:creationId xmlns:a16="http://schemas.microsoft.com/office/drawing/2014/main" id="{88399A4E-F76B-4ABE-8E44-1A666D62E76D}"/>
              </a:ext>
            </a:extLst>
          </p:cNvPr>
          <p:cNvSpPr txBox="1">
            <a:spLocks/>
          </p:cNvSpPr>
          <p:nvPr/>
        </p:nvSpPr>
        <p:spPr>
          <a:xfrm>
            <a:off x="732637" y="2720102"/>
            <a:ext cx="2136398" cy="534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i="1" dirty="0"/>
              <a:t>Tuesday, July 9; 12pm</a:t>
            </a:r>
          </a:p>
        </p:txBody>
      </p:sp>
      <p:sp>
        <p:nvSpPr>
          <p:cNvPr id="9" name="TextBox 8">
            <a:extLst>
              <a:ext uri="{FF2B5EF4-FFF2-40B4-BE49-F238E27FC236}">
                <a16:creationId xmlns:a16="http://schemas.microsoft.com/office/drawing/2014/main" id="{F5E9616F-F05F-4431-AC21-80108B5AEB57}"/>
              </a:ext>
            </a:extLst>
          </p:cNvPr>
          <p:cNvSpPr txBox="1"/>
          <p:nvPr/>
        </p:nvSpPr>
        <p:spPr>
          <a:xfrm>
            <a:off x="732637" y="3493940"/>
            <a:ext cx="5357458" cy="2492990"/>
          </a:xfrm>
          <a:prstGeom prst="rect">
            <a:avLst/>
          </a:prstGeom>
          <a:noFill/>
        </p:spPr>
        <p:txBody>
          <a:bodyPr wrap="square" rtlCol="0">
            <a:spAutoFit/>
          </a:bodyPr>
          <a:lstStyle/>
          <a:p>
            <a:r>
              <a:rPr lang="en-US" b="1" dirty="0"/>
              <a:t>Shannon </a:t>
            </a:r>
            <a:r>
              <a:rPr lang="en-US" b="1" dirty="0" err="1"/>
              <a:t>Attanasio</a:t>
            </a:r>
            <a:endParaRPr lang="en-US" b="1" dirty="0"/>
          </a:p>
          <a:p>
            <a:r>
              <a:rPr lang="en-US" sz="1400" i="1" dirty="0"/>
              <a:t>Vice President, Government Relations and Advocacy, Medicaid Health Plans of America</a:t>
            </a:r>
            <a:endParaRPr lang="en-US" sz="1400" b="1" dirty="0"/>
          </a:p>
          <a:p>
            <a:r>
              <a:rPr lang="en-US" b="1" dirty="0"/>
              <a:t>Olanrewaju </a:t>
            </a:r>
            <a:r>
              <a:rPr lang="en-US" b="1" dirty="0" err="1"/>
              <a:t>Falusi</a:t>
            </a:r>
            <a:r>
              <a:rPr lang="en-US" b="1" dirty="0"/>
              <a:t>, MD, FAAP</a:t>
            </a:r>
          </a:p>
          <a:p>
            <a:r>
              <a:rPr lang="en-US" sz="1400" i="1" dirty="0"/>
              <a:t>Pediatrician, Children’s National Health System</a:t>
            </a:r>
          </a:p>
          <a:p>
            <a:r>
              <a:rPr lang="en-US" b="1" dirty="0"/>
              <a:t>Sara Rosenbaum, JD</a:t>
            </a:r>
          </a:p>
          <a:p>
            <a:r>
              <a:rPr lang="en-US" sz="1400" i="1" dirty="0"/>
              <a:t>Harold and Jane Hirsh Professor, Health Law and Policy, Milken Institute School of Public Health, the George Washington University</a:t>
            </a:r>
          </a:p>
          <a:p>
            <a:r>
              <a:rPr lang="en-US" b="1" dirty="0"/>
              <a:t>Desmond Williams</a:t>
            </a:r>
          </a:p>
          <a:p>
            <a:r>
              <a:rPr lang="en-US" sz="1400" i="1" dirty="0"/>
              <a:t>Client Advocate, Health Care for the Homeless</a:t>
            </a:r>
          </a:p>
        </p:txBody>
      </p:sp>
    </p:spTree>
    <p:extLst>
      <p:ext uri="{BB962C8B-B14F-4D97-AF65-F5344CB8AC3E}">
        <p14:creationId xmlns:p14="http://schemas.microsoft.com/office/powerpoint/2010/main" val="2992503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A669-7C5D-414A-B8BD-B1A08EA20898}"/>
              </a:ext>
            </a:extLst>
          </p:cNvPr>
          <p:cNvSpPr>
            <a:spLocks noGrp="1"/>
          </p:cNvSpPr>
          <p:nvPr>
            <p:ph type="title"/>
          </p:nvPr>
        </p:nvSpPr>
        <p:spPr>
          <a:xfrm>
            <a:off x="1870046" y="991277"/>
            <a:ext cx="8451908" cy="646331"/>
          </a:xfrm>
        </p:spPr>
        <p:txBody>
          <a:bodyPr/>
          <a:lstStyle/>
          <a:p>
            <a:r>
              <a:rPr lang="en-US" dirty="0">
                <a:solidFill>
                  <a:schemeClr val="tx2"/>
                </a:solidFill>
                <a:cs typeface="Helvetica Neue Light"/>
              </a:rPr>
              <a:t>Medicaid Helps Children Succeed</a:t>
            </a:r>
            <a:endParaRPr lang="en-US" dirty="0"/>
          </a:p>
        </p:txBody>
      </p:sp>
      <p:pic>
        <p:nvPicPr>
          <p:cNvPr id="4" name="Picture 3">
            <a:extLst>
              <a:ext uri="{FF2B5EF4-FFF2-40B4-BE49-F238E27FC236}">
                <a16:creationId xmlns:a16="http://schemas.microsoft.com/office/drawing/2014/main" id="{167000FF-7D72-43A8-93B5-F522A7577C4B}"/>
              </a:ext>
            </a:extLst>
          </p:cNvPr>
          <p:cNvPicPr>
            <a:picLocks noChangeAspect="1"/>
          </p:cNvPicPr>
          <p:nvPr/>
        </p:nvPicPr>
        <p:blipFill>
          <a:blip r:embed="rId3"/>
          <a:stretch>
            <a:fillRect/>
          </a:stretch>
        </p:blipFill>
        <p:spPr>
          <a:xfrm>
            <a:off x="1524000" y="3137483"/>
            <a:ext cx="9144000" cy="2147581"/>
          </a:xfrm>
          <a:prstGeom prst="rect">
            <a:avLst/>
          </a:prstGeom>
        </p:spPr>
      </p:pic>
    </p:spTree>
    <p:extLst>
      <p:ext uri="{BB962C8B-B14F-4D97-AF65-F5344CB8AC3E}">
        <p14:creationId xmlns:p14="http://schemas.microsoft.com/office/powerpoint/2010/main" val="33435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7AFC-AB97-4806-B1AF-7AF15EAFA3DA}"/>
              </a:ext>
            </a:extLst>
          </p:cNvPr>
          <p:cNvSpPr>
            <a:spLocks noGrp="1"/>
          </p:cNvSpPr>
          <p:nvPr>
            <p:ph type="title"/>
          </p:nvPr>
        </p:nvSpPr>
        <p:spPr>
          <a:xfrm>
            <a:off x="1524000" y="906525"/>
            <a:ext cx="9144000" cy="584775"/>
          </a:xfrm>
        </p:spPr>
        <p:txBody>
          <a:bodyPr/>
          <a:lstStyle/>
          <a:p>
            <a:r>
              <a:rPr lang="en-US" sz="3200" dirty="0">
                <a:solidFill>
                  <a:schemeClr val="tx2"/>
                </a:solidFill>
              </a:rPr>
              <a:t>Coverage for Parents is Good for Kids</a:t>
            </a:r>
            <a:endParaRPr lang="en-US" sz="3200" dirty="0"/>
          </a:p>
        </p:txBody>
      </p:sp>
      <p:pic>
        <p:nvPicPr>
          <p:cNvPr id="5" name="Picture 4">
            <a:extLst>
              <a:ext uri="{FF2B5EF4-FFF2-40B4-BE49-F238E27FC236}">
                <a16:creationId xmlns:a16="http://schemas.microsoft.com/office/drawing/2014/main" id="{7DC2BBD6-210B-4A2F-9828-26A73924659C}"/>
              </a:ext>
            </a:extLst>
          </p:cNvPr>
          <p:cNvPicPr>
            <a:picLocks noChangeAspect="1"/>
          </p:cNvPicPr>
          <p:nvPr/>
        </p:nvPicPr>
        <p:blipFill>
          <a:blip r:embed="rId3"/>
          <a:stretch>
            <a:fillRect/>
          </a:stretch>
        </p:blipFill>
        <p:spPr>
          <a:xfrm>
            <a:off x="1626833" y="1574170"/>
            <a:ext cx="4249280" cy="4377307"/>
          </a:xfrm>
          <a:prstGeom prst="rect">
            <a:avLst/>
          </a:prstGeom>
        </p:spPr>
      </p:pic>
      <p:pic>
        <p:nvPicPr>
          <p:cNvPr id="7" name="Picture 6" descr="A group of people looking at a computer&#10;&#10;Description automatically generated">
            <a:extLst>
              <a:ext uri="{FF2B5EF4-FFF2-40B4-BE49-F238E27FC236}">
                <a16:creationId xmlns:a16="http://schemas.microsoft.com/office/drawing/2014/main" id="{8D1A3E5A-7EFC-4FDE-8A13-F4E34EA1D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87" y="2014761"/>
            <a:ext cx="4754880" cy="3172115"/>
          </a:xfrm>
          <a:prstGeom prst="rect">
            <a:avLst/>
          </a:prstGeom>
        </p:spPr>
      </p:pic>
    </p:spTree>
    <p:extLst>
      <p:ext uri="{BB962C8B-B14F-4D97-AF65-F5344CB8AC3E}">
        <p14:creationId xmlns:p14="http://schemas.microsoft.com/office/powerpoint/2010/main" val="201972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7AFC-AB97-4806-B1AF-7AF15EAFA3DA}"/>
              </a:ext>
            </a:extLst>
          </p:cNvPr>
          <p:cNvSpPr>
            <a:spLocks noGrp="1"/>
          </p:cNvSpPr>
          <p:nvPr>
            <p:ph type="title"/>
          </p:nvPr>
        </p:nvSpPr>
        <p:spPr>
          <a:xfrm>
            <a:off x="1524000" y="660303"/>
            <a:ext cx="9144000" cy="1077218"/>
          </a:xfrm>
        </p:spPr>
        <p:txBody>
          <a:bodyPr/>
          <a:lstStyle/>
          <a:p>
            <a:r>
              <a:rPr lang="en-US" sz="3200" dirty="0">
                <a:solidFill>
                  <a:schemeClr val="tx2"/>
                </a:solidFill>
              </a:rPr>
              <a:t>After Years of Progress, We’re Losing Ground</a:t>
            </a:r>
            <a:endParaRPr lang="en-US" sz="3200" dirty="0"/>
          </a:p>
        </p:txBody>
      </p:sp>
      <p:pic>
        <p:nvPicPr>
          <p:cNvPr id="4" name="Picture 3">
            <a:extLst>
              <a:ext uri="{FF2B5EF4-FFF2-40B4-BE49-F238E27FC236}">
                <a16:creationId xmlns:a16="http://schemas.microsoft.com/office/drawing/2014/main" id="{E5E4E08A-9F19-4DFF-BF86-E53A217B06BD}"/>
              </a:ext>
            </a:extLst>
          </p:cNvPr>
          <p:cNvPicPr>
            <a:picLocks noChangeAspect="1"/>
          </p:cNvPicPr>
          <p:nvPr/>
        </p:nvPicPr>
        <p:blipFill>
          <a:blip r:embed="rId3"/>
          <a:stretch>
            <a:fillRect/>
          </a:stretch>
        </p:blipFill>
        <p:spPr>
          <a:xfrm>
            <a:off x="1607891" y="1958822"/>
            <a:ext cx="8976027" cy="3317853"/>
          </a:xfrm>
          <a:prstGeom prst="rect">
            <a:avLst/>
          </a:prstGeom>
        </p:spPr>
      </p:pic>
    </p:spTree>
    <p:extLst>
      <p:ext uri="{BB962C8B-B14F-4D97-AF65-F5344CB8AC3E}">
        <p14:creationId xmlns:p14="http://schemas.microsoft.com/office/powerpoint/2010/main" val="3864629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7AFC-AB97-4806-B1AF-7AF15EAFA3DA}"/>
              </a:ext>
            </a:extLst>
          </p:cNvPr>
          <p:cNvSpPr>
            <a:spLocks noGrp="1"/>
          </p:cNvSpPr>
          <p:nvPr>
            <p:ph type="title"/>
          </p:nvPr>
        </p:nvSpPr>
        <p:spPr>
          <a:xfrm>
            <a:off x="1524000" y="660303"/>
            <a:ext cx="9144000" cy="1077218"/>
          </a:xfrm>
        </p:spPr>
        <p:txBody>
          <a:bodyPr/>
          <a:lstStyle/>
          <a:p>
            <a:r>
              <a:rPr lang="en-US" sz="3200" dirty="0">
                <a:solidFill>
                  <a:schemeClr val="tx2"/>
                </a:solidFill>
                <a:cs typeface="Helvetica Neue Light"/>
              </a:rPr>
              <a:t>Want to Learn More About How Children Are Covered in Your State?</a:t>
            </a:r>
            <a:endParaRPr lang="en-US" sz="3200" dirty="0"/>
          </a:p>
        </p:txBody>
      </p:sp>
      <p:sp>
        <p:nvSpPr>
          <p:cNvPr id="6" name="Rectangle 5">
            <a:extLst>
              <a:ext uri="{FF2B5EF4-FFF2-40B4-BE49-F238E27FC236}">
                <a16:creationId xmlns:a16="http://schemas.microsoft.com/office/drawing/2014/main" id="{CA73ADE8-2F02-43F4-BAEF-16E2B6C3F450}"/>
              </a:ext>
            </a:extLst>
          </p:cNvPr>
          <p:cNvSpPr/>
          <p:nvPr/>
        </p:nvSpPr>
        <p:spPr>
          <a:xfrm>
            <a:off x="1630599" y="2260797"/>
            <a:ext cx="2720685" cy="3231654"/>
          </a:xfrm>
          <a:prstGeom prst="rect">
            <a:avLst/>
          </a:prstGeom>
        </p:spPr>
        <p:txBody>
          <a:bodyPr wrap="square">
            <a:spAutoFit/>
          </a:bodyPr>
          <a:lstStyle/>
          <a:p>
            <a:pPr marL="342900" indent="-342900">
              <a:lnSpc>
                <a:spcPct val="90000"/>
              </a:lnSpc>
              <a:spcBef>
                <a:spcPct val="20000"/>
              </a:spcBef>
              <a:buFont typeface="Arial" pitchFamily="34" charset="0"/>
              <a:buChar char="•"/>
            </a:pPr>
            <a:r>
              <a:rPr lang="en-US" sz="2400" dirty="0">
                <a:solidFill>
                  <a:srgbClr val="1F497D">
                    <a:lumMod val="75000"/>
                  </a:srgbClr>
                </a:solidFill>
                <a:latin typeface="Calibri"/>
                <a:cs typeface="Helvetica Neue Light"/>
              </a:rPr>
              <a:t>Visit www.aap.org</a:t>
            </a:r>
          </a:p>
          <a:p>
            <a:pPr marL="342900" indent="-342900">
              <a:lnSpc>
                <a:spcPct val="90000"/>
              </a:lnSpc>
              <a:spcBef>
                <a:spcPct val="20000"/>
              </a:spcBef>
              <a:buFont typeface="Arial" pitchFamily="34" charset="0"/>
              <a:buChar char="•"/>
            </a:pPr>
            <a:r>
              <a:rPr lang="en-US" sz="2400" dirty="0">
                <a:solidFill>
                  <a:srgbClr val="1F497D">
                    <a:lumMod val="75000"/>
                  </a:srgbClr>
                </a:solidFill>
                <a:latin typeface="Calibri"/>
                <a:cs typeface="Helvetica Neue Light"/>
              </a:rPr>
              <a:t>Click on Children's Health Care Coverage Fact Sheets</a:t>
            </a:r>
          </a:p>
          <a:p>
            <a:pPr marL="342900" indent="-342900">
              <a:lnSpc>
                <a:spcPct val="90000"/>
              </a:lnSpc>
              <a:spcBef>
                <a:spcPct val="20000"/>
              </a:spcBef>
              <a:buFont typeface="Arial" pitchFamily="34" charset="0"/>
              <a:buChar char="•"/>
            </a:pPr>
            <a:r>
              <a:rPr lang="en-US" sz="2400" dirty="0">
                <a:solidFill>
                  <a:srgbClr val="1F497D">
                    <a:lumMod val="75000"/>
                  </a:srgbClr>
                </a:solidFill>
                <a:latin typeface="Calibri"/>
                <a:cs typeface="Helvetica Neue Light"/>
              </a:rPr>
              <a:t>Follow us on Twitter @</a:t>
            </a:r>
            <a:r>
              <a:rPr lang="en-US" sz="2400" dirty="0" err="1">
                <a:solidFill>
                  <a:srgbClr val="1F497D">
                    <a:lumMod val="75000"/>
                  </a:srgbClr>
                </a:solidFill>
                <a:latin typeface="Calibri"/>
                <a:cs typeface="Helvetica Neue Light"/>
              </a:rPr>
              <a:t>AmerAcadPeds</a:t>
            </a:r>
            <a:endParaRPr lang="en-US" sz="2400" dirty="0">
              <a:solidFill>
                <a:srgbClr val="1F497D">
                  <a:lumMod val="75000"/>
                </a:srgbClr>
              </a:solidFill>
              <a:latin typeface="Calibri"/>
              <a:cs typeface="Helvetica Neue Light"/>
            </a:endParaRPr>
          </a:p>
        </p:txBody>
      </p:sp>
      <p:pic>
        <p:nvPicPr>
          <p:cNvPr id="3" name="Picture 2">
            <a:extLst>
              <a:ext uri="{FF2B5EF4-FFF2-40B4-BE49-F238E27FC236}">
                <a16:creationId xmlns:a16="http://schemas.microsoft.com/office/drawing/2014/main" id="{463715AE-9C48-4EEF-B5D2-CD674AF097BB}"/>
              </a:ext>
            </a:extLst>
          </p:cNvPr>
          <p:cNvPicPr>
            <a:picLocks noChangeAspect="1"/>
          </p:cNvPicPr>
          <p:nvPr/>
        </p:nvPicPr>
        <p:blipFill>
          <a:blip r:embed="rId3"/>
          <a:stretch>
            <a:fillRect/>
          </a:stretch>
        </p:blipFill>
        <p:spPr>
          <a:xfrm>
            <a:off x="4351283" y="1737521"/>
            <a:ext cx="6211614" cy="4460176"/>
          </a:xfrm>
          <a:prstGeom prst="rect">
            <a:avLst/>
          </a:prstGeom>
        </p:spPr>
      </p:pic>
    </p:spTree>
    <p:extLst>
      <p:ext uri="{BB962C8B-B14F-4D97-AF65-F5344CB8AC3E}">
        <p14:creationId xmlns:p14="http://schemas.microsoft.com/office/powerpoint/2010/main" val="2625570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34DB82-90E5-446D-BB72-E17138DB8D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48005"/>
            <a:ext cx="10515600" cy="817880"/>
          </a:xfrm>
        </p:spPr>
      </p:pic>
      <p:sp>
        <p:nvSpPr>
          <p:cNvPr id="7" name="Rectangle 6">
            <a:extLst>
              <a:ext uri="{FF2B5EF4-FFF2-40B4-BE49-F238E27FC236}">
                <a16:creationId xmlns:a16="http://schemas.microsoft.com/office/drawing/2014/main" id="{5BB20844-AB05-40FB-BFBC-A7AAE117FEC8}"/>
              </a:ext>
            </a:extLst>
          </p:cNvPr>
          <p:cNvSpPr/>
          <p:nvPr/>
        </p:nvSpPr>
        <p:spPr>
          <a:xfrm>
            <a:off x="732638" y="1365885"/>
            <a:ext cx="10621161" cy="1354217"/>
          </a:xfrm>
          <a:prstGeom prst="rect">
            <a:avLst/>
          </a:prstGeom>
        </p:spPr>
        <p:txBody>
          <a:bodyPr wrap="square">
            <a:spAutoFit/>
          </a:bodyPr>
          <a:lstStyle/>
          <a:p>
            <a:br>
              <a:rPr lang="en-US" b="1" dirty="0"/>
            </a:br>
            <a:r>
              <a:rPr lang="en-US" sz="3200" b="1" dirty="0"/>
              <a:t>Medicaid Myths: Debunking Common Misconceptions of the Medicaid Program</a:t>
            </a:r>
            <a:endParaRPr lang="en-US" sz="4000" dirty="0"/>
          </a:p>
        </p:txBody>
      </p:sp>
      <p:sp>
        <p:nvSpPr>
          <p:cNvPr id="8" name="Subtitle 2">
            <a:extLst>
              <a:ext uri="{FF2B5EF4-FFF2-40B4-BE49-F238E27FC236}">
                <a16:creationId xmlns:a16="http://schemas.microsoft.com/office/drawing/2014/main" id="{88399A4E-F76B-4ABE-8E44-1A666D62E76D}"/>
              </a:ext>
            </a:extLst>
          </p:cNvPr>
          <p:cNvSpPr txBox="1">
            <a:spLocks/>
          </p:cNvSpPr>
          <p:nvPr/>
        </p:nvSpPr>
        <p:spPr>
          <a:xfrm>
            <a:off x="732637" y="2720102"/>
            <a:ext cx="2136398" cy="534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i="1" dirty="0"/>
              <a:t>Tuesday, July 9; 12pm</a:t>
            </a:r>
          </a:p>
        </p:txBody>
      </p:sp>
      <p:sp>
        <p:nvSpPr>
          <p:cNvPr id="9" name="TextBox 8">
            <a:extLst>
              <a:ext uri="{FF2B5EF4-FFF2-40B4-BE49-F238E27FC236}">
                <a16:creationId xmlns:a16="http://schemas.microsoft.com/office/drawing/2014/main" id="{F5E9616F-F05F-4431-AC21-80108B5AEB57}"/>
              </a:ext>
            </a:extLst>
          </p:cNvPr>
          <p:cNvSpPr txBox="1"/>
          <p:nvPr/>
        </p:nvSpPr>
        <p:spPr>
          <a:xfrm>
            <a:off x="732637" y="3493940"/>
            <a:ext cx="5357458" cy="2492990"/>
          </a:xfrm>
          <a:prstGeom prst="rect">
            <a:avLst/>
          </a:prstGeom>
          <a:noFill/>
        </p:spPr>
        <p:txBody>
          <a:bodyPr wrap="square" rtlCol="0">
            <a:spAutoFit/>
          </a:bodyPr>
          <a:lstStyle/>
          <a:p>
            <a:r>
              <a:rPr lang="en-US" b="1" dirty="0"/>
              <a:t>Shannon </a:t>
            </a:r>
            <a:r>
              <a:rPr lang="en-US" b="1" dirty="0" err="1"/>
              <a:t>Attanasio</a:t>
            </a:r>
            <a:endParaRPr lang="en-US" b="1" dirty="0"/>
          </a:p>
          <a:p>
            <a:r>
              <a:rPr lang="en-US" sz="1400" i="1" dirty="0"/>
              <a:t>Vice President, Government Relations and Advocacy, Medicaid Health Plans of America</a:t>
            </a:r>
            <a:endParaRPr lang="en-US" sz="1400" b="1" dirty="0"/>
          </a:p>
          <a:p>
            <a:r>
              <a:rPr lang="en-US" b="1" dirty="0"/>
              <a:t>Olanrewaju </a:t>
            </a:r>
            <a:r>
              <a:rPr lang="en-US" b="1" dirty="0" err="1"/>
              <a:t>Falusi</a:t>
            </a:r>
            <a:r>
              <a:rPr lang="en-US" b="1" dirty="0"/>
              <a:t>, MD, FAAP</a:t>
            </a:r>
          </a:p>
          <a:p>
            <a:r>
              <a:rPr lang="en-US" sz="1400" i="1" dirty="0"/>
              <a:t>Pediatrician, Children’s National Health System</a:t>
            </a:r>
          </a:p>
          <a:p>
            <a:r>
              <a:rPr lang="en-US" b="1" dirty="0"/>
              <a:t>Sara Rosenbaum, JD</a:t>
            </a:r>
          </a:p>
          <a:p>
            <a:r>
              <a:rPr lang="en-US" sz="1400" i="1" dirty="0"/>
              <a:t>Harold and Jane Hirsh Professor, Health Law and Policy, Milken Institute School of Public Health, the George Washington University</a:t>
            </a:r>
          </a:p>
          <a:p>
            <a:r>
              <a:rPr lang="en-US" b="1" dirty="0"/>
              <a:t>Desmond Williams</a:t>
            </a:r>
          </a:p>
          <a:p>
            <a:r>
              <a:rPr lang="en-US" sz="1400" i="1" dirty="0"/>
              <a:t>Client Advocate, Health Care for the Homeless</a:t>
            </a:r>
          </a:p>
        </p:txBody>
      </p:sp>
    </p:spTree>
    <p:extLst>
      <p:ext uri="{BB962C8B-B14F-4D97-AF65-F5344CB8AC3E}">
        <p14:creationId xmlns:p14="http://schemas.microsoft.com/office/powerpoint/2010/main" val="154722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3E98-A460-442F-945E-53A79B403D76}"/>
              </a:ext>
            </a:extLst>
          </p:cNvPr>
          <p:cNvSpPr>
            <a:spLocks noGrp="1"/>
          </p:cNvSpPr>
          <p:nvPr>
            <p:ph type="title"/>
          </p:nvPr>
        </p:nvSpPr>
        <p:spPr>
          <a:xfrm>
            <a:off x="838200" y="2581200"/>
            <a:ext cx="10515600" cy="1325563"/>
          </a:xfrm>
        </p:spPr>
        <p:txBody>
          <a:bodyPr/>
          <a:lstStyle/>
          <a:p>
            <a:pPr algn="ctr"/>
            <a:r>
              <a:rPr lang="en-US" b="1" dirty="0"/>
              <a:t>Questions?</a:t>
            </a:r>
          </a:p>
        </p:txBody>
      </p:sp>
      <p:pic>
        <p:nvPicPr>
          <p:cNvPr id="4" name="Content Placeholder 4">
            <a:extLst>
              <a:ext uri="{FF2B5EF4-FFF2-40B4-BE49-F238E27FC236}">
                <a16:creationId xmlns:a16="http://schemas.microsoft.com/office/drawing/2014/main" id="{E2417CC2-FB1A-4C7A-8575-F7FCC8671F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202" y="700324"/>
            <a:ext cx="10515600" cy="817880"/>
          </a:xfrm>
        </p:spPr>
      </p:pic>
    </p:spTree>
    <p:extLst>
      <p:ext uri="{BB962C8B-B14F-4D97-AF65-F5344CB8AC3E}">
        <p14:creationId xmlns:p14="http://schemas.microsoft.com/office/powerpoint/2010/main" val="152774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CB02-2E6B-4858-9FC4-BABD43D35011}"/>
              </a:ext>
            </a:extLst>
          </p:cNvPr>
          <p:cNvSpPr>
            <a:spLocks noGrp="1"/>
          </p:cNvSpPr>
          <p:nvPr>
            <p:ph type="title"/>
          </p:nvPr>
        </p:nvSpPr>
        <p:spPr>
          <a:xfrm>
            <a:off x="838200" y="1538344"/>
            <a:ext cx="10515600" cy="4771651"/>
          </a:xfrm>
        </p:spPr>
        <p:txBody>
          <a:bodyPr numCol="2">
            <a:noAutofit/>
          </a:bodyPr>
          <a:lstStyle/>
          <a:p>
            <a:br>
              <a:rPr lang="en-US" sz="2000" b="1" dirty="0"/>
            </a:br>
            <a:br>
              <a:rPr lang="en-US" sz="2100" b="1" dirty="0"/>
            </a:br>
            <a:r>
              <a:rPr lang="en-US" sz="2100" b="1" dirty="0"/>
              <a:t>AFL-CIO</a:t>
            </a:r>
            <a:br>
              <a:rPr lang="en-US" sz="2100" b="1" dirty="0"/>
            </a:br>
            <a:r>
              <a:rPr lang="en-US" sz="2100" b="1" dirty="0"/>
              <a:t>American Academy of Family Physicians</a:t>
            </a:r>
            <a:br>
              <a:rPr lang="en-US" sz="2100" b="1" dirty="0"/>
            </a:br>
            <a:r>
              <a:rPr lang="en-US" sz="2100" b="1" dirty="0"/>
              <a:t>American Academy of Pediatrics</a:t>
            </a:r>
            <a:br>
              <a:rPr lang="en-US" sz="2100" b="1" dirty="0"/>
            </a:br>
            <a:r>
              <a:rPr lang="en-US" sz="2100" b="1" dirty="0"/>
              <a:t>American College of Obstetricians and 	Gynecologists</a:t>
            </a:r>
            <a:br>
              <a:rPr lang="en-US" sz="2100" b="1" dirty="0"/>
            </a:br>
            <a:r>
              <a:rPr lang="en-US" sz="2100" b="1" dirty="0"/>
              <a:t>American Dental Association</a:t>
            </a:r>
            <a:br>
              <a:rPr lang="en-US" sz="2100" b="1" dirty="0"/>
            </a:br>
            <a:r>
              <a:rPr lang="en-US" sz="2100" b="1" dirty="0"/>
              <a:t>American Dental Education Association</a:t>
            </a:r>
            <a:br>
              <a:rPr lang="en-US" sz="2100" b="1" dirty="0"/>
            </a:br>
            <a:r>
              <a:rPr lang="en-US" sz="2100" b="1" dirty="0"/>
              <a:t>American Health Care Association</a:t>
            </a:r>
            <a:br>
              <a:rPr lang="en-US" sz="2100" b="1" dirty="0"/>
            </a:br>
            <a:r>
              <a:rPr lang="en-US" sz="2100" b="1" dirty="0"/>
              <a:t>America’s Essential Hospitals</a:t>
            </a:r>
            <a:br>
              <a:rPr lang="en-US" sz="2100" b="1" dirty="0"/>
            </a:br>
            <a:r>
              <a:rPr lang="en-US" sz="2100" b="1" dirty="0"/>
              <a:t>Association for Community Affiliated Plans</a:t>
            </a:r>
            <a:br>
              <a:rPr lang="en-US" sz="2100" b="1" dirty="0"/>
            </a:br>
            <a:r>
              <a:rPr lang="en-US" sz="2100" b="1" dirty="0"/>
              <a:t>Association of Clinicians for the Underserved</a:t>
            </a:r>
            <a:br>
              <a:rPr lang="en-US" sz="2100" b="1" dirty="0"/>
            </a:br>
            <a:r>
              <a:rPr lang="en-US" sz="2100" b="1" dirty="0"/>
              <a:t>Catholic Health Association of the United States</a:t>
            </a:r>
            <a:br>
              <a:rPr lang="en-US" sz="2100" b="1" dirty="0"/>
            </a:br>
            <a:r>
              <a:rPr lang="en-US" sz="2100" b="1" dirty="0"/>
              <a:t>Children’s Hospital Association</a:t>
            </a:r>
            <a:br>
              <a:rPr lang="en-US" sz="2100" b="1" dirty="0"/>
            </a:br>
            <a:br>
              <a:rPr lang="en-US" sz="2100" b="1" dirty="0"/>
            </a:br>
            <a:br>
              <a:rPr lang="en-US" sz="2100" b="1" dirty="0"/>
            </a:br>
            <a:br>
              <a:rPr lang="en-US" sz="2100" b="1" dirty="0"/>
            </a:br>
            <a:r>
              <a:rPr lang="en-US" sz="2100" b="1" dirty="0" err="1"/>
              <a:t>Easterseals</a:t>
            </a:r>
            <a:br>
              <a:rPr lang="en-US" sz="2100" b="1" dirty="0"/>
            </a:br>
            <a:r>
              <a:rPr lang="en-US" sz="2100" b="1" dirty="0"/>
              <a:t>The Jewish Federations of North America</a:t>
            </a:r>
            <a:br>
              <a:rPr lang="en-US" sz="2100" b="1" dirty="0"/>
            </a:br>
            <a:r>
              <a:rPr lang="en-US" sz="2100" b="1" dirty="0"/>
              <a:t>Medicaid Health Plans of America</a:t>
            </a:r>
            <a:br>
              <a:rPr lang="en-US" sz="2100" b="1" dirty="0"/>
            </a:br>
            <a:r>
              <a:rPr lang="en-US" sz="2100" b="1" dirty="0"/>
              <a:t>National Association of Community Health 	Centers</a:t>
            </a:r>
            <a:br>
              <a:rPr lang="en-US" sz="2100" b="1" dirty="0"/>
            </a:br>
            <a:r>
              <a:rPr lang="en-US" sz="2100" b="1" dirty="0"/>
              <a:t>National Association of Counties</a:t>
            </a:r>
            <a:br>
              <a:rPr lang="en-US" sz="2100" b="1" dirty="0"/>
            </a:br>
            <a:r>
              <a:rPr lang="en-US" sz="2100" b="1" dirty="0"/>
              <a:t>National Association of Pediatric Nurse 	Practitioners </a:t>
            </a:r>
            <a:br>
              <a:rPr lang="en-US" sz="2100" b="1" dirty="0"/>
            </a:br>
            <a:r>
              <a:rPr lang="en-US" sz="2100" b="1" dirty="0"/>
              <a:t>National Association of Rural Health Clinics</a:t>
            </a:r>
            <a:br>
              <a:rPr lang="en-US" sz="2100" b="1" dirty="0"/>
            </a:br>
            <a:r>
              <a:rPr lang="en-US" sz="2100" b="1" dirty="0"/>
              <a:t>National Council for Behavioral Health</a:t>
            </a:r>
            <a:br>
              <a:rPr lang="en-US" sz="2100" b="1" dirty="0"/>
            </a:br>
            <a:r>
              <a:rPr lang="en-US" sz="2100" b="1" dirty="0"/>
              <a:t>National Health Care for the Homeless Council</a:t>
            </a:r>
            <a:br>
              <a:rPr lang="en-US" sz="2100" b="1" dirty="0"/>
            </a:br>
            <a:r>
              <a:rPr lang="en-US" sz="2100" b="1" dirty="0"/>
              <a:t>National Hispanic Medical Association</a:t>
            </a:r>
            <a:br>
              <a:rPr lang="en-US" sz="2100" b="1" dirty="0"/>
            </a:br>
            <a:r>
              <a:rPr lang="en-US" sz="2100" b="1" dirty="0"/>
              <a:t>National Rural Health Association</a:t>
            </a:r>
          </a:p>
        </p:txBody>
      </p:sp>
      <p:pic>
        <p:nvPicPr>
          <p:cNvPr id="5" name="Content Placeholder 4">
            <a:extLst>
              <a:ext uri="{FF2B5EF4-FFF2-40B4-BE49-F238E27FC236}">
                <a16:creationId xmlns:a16="http://schemas.microsoft.com/office/drawing/2014/main" id="{FD34DB82-90E5-446D-BB72-E17138DB8D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48005"/>
            <a:ext cx="10515600" cy="817880"/>
          </a:xfrm>
        </p:spPr>
      </p:pic>
    </p:spTree>
    <p:extLst>
      <p:ext uri="{BB962C8B-B14F-4D97-AF65-F5344CB8AC3E}">
        <p14:creationId xmlns:p14="http://schemas.microsoft.com/office/powerpoint/2010/main" val="351510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586530"/>
            <a:ext cx="9144000" cy="1446550"/>
          </a:xfrm>
          <a:prstGeom prst="rect">
            <a:avLst/>
          </a:prstGeom>
        </p:spPr>
        <p:txBody>
          <a:bodyPr wrap="square" anchor="t">
            <a:spAutoFit/>
          </a:bodyPr>
          <a:lstStyle/>
          <a:p>
            <a:pPr algn="ctr" defTabSz="457200"/>
            <a:endParaRPr lang="en-US" sz="4400" b="1" dirty="0">
              <a:solidFill>
                <a:srgbClr val="00247F"/>
              </a:solidFill>
              <a:latin typeface="Calibri"/>
              <a:cs typeface="Arial" charset="0"/>
            </a:endParaRPr>
          </a:p>
          <a:p>
            <a:pPr algn="ctr" defTabSz="457200"/>
            <a:endParaRPr lang="en-US" sz="4400" b="1" dirty="0">
              <a:solidFill>
                <a:srgbClr val="00247F"/>
              </a:solidFill>
              <a:latin typeface="Calibri"/>
              <a:cs typeface="Arial" charset="0"/>
            </a:endParaRPr>
          </a:p>
        </p:txBody>
      </p:sp>
      <p:sp>
        <p:nvSpPr>
          <p:cNvPr id="10" name="Title 1"/>
          <p:cNvSpPr>
            <a:spLocks/>
          </p:cNvSpPr>
          <p:nvPr/>
        </p:nvSpPr>
        <p:spPr bwMode="auto">
          <a:xfrm>
            <a:off x="4193796" y="4801446"/>
            <a:ext cx="6474204" cy="1470025"/>
          </a:xfrm>
          <a:prstGeom prst="rect">
            <a:avLst/>
          </a:prstGeom>
          <a:noFill/>
          <a:ln w="9525">
            <a:noFill/>
            <a:miter lim="800000"/>
            <a:headEnd/>
            <a:tailEnd/>
          </a:ln>
        </p:spPr>
        <p:txBody>
          <a:bodyPr anchor="ctr"/>
          <a:lstStyle/>
          <a:p>
            <a:pPr defTabSz="457200">
              <a:defRPr/>
            </a:pPr>
            <a:endParaRPr lang="en-US" sz="2000" dirty="0">
              <a:solidFill>
                <a:prstClr val="black"/>
              </a:solidFill>
              <a:latin typeface="Calibri"/>
            </a:endParaRPr>
          </a:p>
        </p:txBody>
      </p:sp>
      <p:sp>
        <p:nvSpPr>
          <p:cNvPr id="2" name="TextBox 1">
            <a:extLst>
              <a:ext uri="{FF2B5EF4-FFF2-40B4-BE49-F238E27FC236}">
                <a16:creationId xmlns:a16="http://schemas.microsoft.com/office/drawing/2014/main" id="{B0DAA070-2C96-408A-B923-046FD9D02F34}"/>
              </a:ext>
            </a:extLst>
          </p:cNvPr>
          <p:cNvSpPr txBox="1"/>
          <p:nvPr/>
        </p:nvSpPr>
        <p:spPr>
          <a:xfrm>
            <a:off x="1524000" y="586530"/>
            <a:ext cx="9144000" cy="892552"/>
          </a:xfrm>
          <a:prstGeom prst="rect">
            <a:avLst/>
          </a:prstGeom>
          <a:noFill/>
        </p:spPr>
        <p:txBody>
          <a:bodyPr wrap="square" rtlCol="0">
            <a:spAutoFit/>
          </a:bodyPr>
          <a:lstStyle/>
          <a:p>
            <a:pPr algn="ctr"/>
            <a:r>
              <a:rPr lang="en-US" sz="3400" b="1" dirty="0">
                <a:solidFill>
                  <a:srgbClr val="00247F"/>
                </a:solidFill>
                <a:latin typeface="Georgia" panose="02040502050405020303" pitchFamily="18" charset="0"/>
                <a:cs typeface="Arial" charset="0"/>
              </a:rPr>
              <a:t>Medicaid: A Children’s Health Program</a:t>
            </a:r>
          </a:p>
          <a:p>
            <a:pPr algn="ctr"/>
            <a:endParaRPr lang="en-US" dirty="0">
              <a:solidFill>
                <a:prstClr val="black"/>
              </a:solidFill>
              <a:latin typeface="Calibri"/>
            </a:endParaRPr>
          </a:p>
        </p:txBody>
      </p:sp>
      <p:sp>
        <p:nvSpPr>
          <p:cNvPr id="5" name="Rectangle 4">
            <a:extLst>
              <a:ext uri="{FF2B5EF4-FFF2-40B4-BE49-F238E27FC236}">
                <a16:creationId xmlns:a16="http://schemas.microsoft.com/office/drawing/2014/main" id="{3E823D0F-A171-4DD9-ABBB-C012F2351DE9}"/>
              </a:ext>
            </a:extLst>
          </p:cNvPr>
          <p:cNvSpPr/>
          <p:nvPr/>
        </p:nvSpPr>
        <p:spPr>
          <a:xfrm>
            <a:off x="1823545" y="5225196"/>
            <a:ext cx="4985377" cy="1200329"/>
          </a:xfrm>
          <a:prstGeom prst="rect">
            <a:avLst/>
          </a:prstGeom>
        </p:spPr>
        <p:txBody>
          <a:bodyPr wrap="square">
            <a:spAutoFit/>
          </a:bodyPr>
          <a:lstStyle/>
          <a:p>
            <a:pPr defTabSz="457200">
              <a:defRPr/>
            </a:pPr>
            <a:r>
              <a:rPr lang="en-US" dirty="0">
                <a:solidFill>
                  <a:srgbClr val="00247F"/>
                </a:solidFill>
                <a:latin typeface="Calibri"/>
                <a:cs typeface="Calibri"/>
              </a:rPr>
              <a:t>Olanrewaju Falusi, MD, FAAP</a:t>
            </a:r>
          </a:p>
          <a:p>
            <a:pPr defTabSz="457200">
              <a:defRPr/>
            </a:pPr>
            <a:r>
              <a:rPr lang="en-US" dirty="0">
                <a:solidFill>
                  <a:srgbClr val="00247F"/>
                </a:solidFill>
                <a:latin typeface="Calibri"/>
                <a:cs typeface="Calibri"/>
              </a:rPr>
              <a:t>Pediatrician, Children’s National Health System</a:t>
            </a:r>
          </a:p>
          <a:p>
            <a:pPr defTabSz="457200">
              <a:defRPr/>
            </a:pPr>
            <a:r>
              <a:rPr lang="en-US" dirty="0">
                <a:solidFill>
                  <a:srgbClr val="00247F"/>
                </a:solidFill>
                <a:latin typeface="Calibri"/>
                <a:cs typeface="Calibri"/>
              </a:rPr>
              <a:t>Past President, American Academy of Pediatrics D.C. Chapter </a:t>
            </a:r>
            <a:endParaRPr lang="en-US" dirty="0">
              <a:solidFill>
                <a:prstClr val="black"/>
              </a:solidFill>
              <a:latin typeface="Calibri"/>
            </a:endParaRPr>
          </a:p>
        </p:txBody>
      </p:sp>
      <p:pic>
        <p:nvPicPr>
          <p:cNvPr id="7" name="Picture 6" descr="A person looking at the camera&#10;&#10;Description automatically generated">
            <a:extLst>
              <a:ext uri="{FF2B5EF4-FFF2-40B4-BE49-F238E27FC236}">
                <a16:creationId xmlns:a16="http://schemas.microsoft.com/office/drawing/2014/main" id="{F11B5D98-7F91-4117-B95F-E1EEDB29F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924" y="1286194"/>
            <a:ext cx="5760152" cy="3840480"/>
          </a:xfrm>
          <a:prstGeom prst="rect">
            <a:avLst/>
          </a:prstGeom>
        </p:spPr>
      </p:pic>
    </p:spTree>
    <p:extLst>
      <p:ext uri="{BB962C8B-B14F-4D97-AF65-F5344CB8AC3E}">
        <p14:creationId xmlns:p14="http://schemas.microsoft.com/office/powerpoint/2010/main" val="660367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D074-63ED-4DC5-90D4-A821BF905E19}"/>
              </a:ext>
            </a:extLst>
          </p:cNvPr>
          <p:cNvSpPr>
            <a:spLocks noGrp="1"/>
          </p:cNvSpPr>
          <p:nvPr>
            <p:ph type="title"/>
          </p:nvPr>
        </p:nvSpPr>
        <p:spPr>
          <a:xfrm>
            <a:off x="1981200" y="569035"/>
            <a:ext cx="8229600" cy="1200329"/>
          </a:xfrm>
        </p:spPr>
        <p:txBody>
          <a:bodyPr/>
          <a:lstStyle/>
          <a:p>
            <a:r>
              <a:rPr lang="en-US" dirty="0">
                <a:solidFill>
                  <a:schemeClr val="tx2"/>
                </a:solidFill>
                <a:cs typeface="Helvetica Neue Light"/>
              </a:rPr>
              <a:t>Myth: Medicaid is only for low-income adults</a:t>
            </a:r>
            <a:endParaRPr lang="en-US" dirty="0"/>
          </a:p>
        </p:txBody>
      </p:sp>
      <p:sp>
        <p:nvSpPr>
          <p:cNvPr id="3" name="Content Placeholder 2">
            <a:extLst>
              <a:ext uri="{FF2B5EF4-FFF2-40B4-BE49-F238E27FC236}">
                <a16:creationId xmlns:a16="http://schemas.microsoft.com/office/drawing/2014/main" id="{BFB84664-2BA4-4AC3-9944-5F8A71CFBABD}"/>
              </a:ext>
            </a:extLst>
          </p:cNvPr>
          <p:cNvSpPr>
            <a:spLocks noGrp="1"/>
          </p:cNvSpPr>
          <p:nvPr>
            <p:ph idx="1"/>
          </p:nvPr>
        </p:nvSpPr>
        <p:spPr>
          <a:xfrm>
            <a:off x="1981200" y="1769364"/>
            <a:ext cx="8229600" cy="4239923"/>
          </a:xfrm>
        </p:spPr>
        <p:txBody>
          <a:bodyPr/>
          <a:lstStyle/>
          <a:p>
            <a:r>
              <a:rPr lang="en-US" sz="2600" b="1" dirty="0"/>
              <a:t>Fact: The Medicaid expansion adult population represents less than 20 percent of the 75 million individuals enrolled in Medicaid.</a:t>
            </a:r>
            <a:r>
              <a:rPr lang="en-US" sz="2600" dirty="0"/>
              <a:t> </a:t>
            </a:r>
          </a:p>
          <a:p>
            <a:pPr lvl="1"/>
            <a:r>
              <a:rPr lang="en-US" sz="2200" dirty="0"/>
              <a:t>35 million Medicaid beneficiaries are children</a:t>
            </a:r>
          </a:p>
          <a:p>
            <a:pPr lvl="1"/>
            <a:r>
              <a:rPr lang="en-US" sz="2200" dirty="0"/>
              <a:t>10.7 million Medicaid beneficiaries are disabled</a:t>
            </a:r>
          </a:p>
          <a:p>
            <a:pPr lvl="1"/>
            <a:r>
              <a:rPr lang="en-US" sz="2200" dirty="0"/>
              <a:t>6 million Medicaid beneficiaries are elderly – often “dual-eligible” with Medicaid helping to defray Medicare costs</a:t>
            </a:r>
          </a:p>
          <a:p>
            <a:pPr marL="0" indent="0">
              <a:buNone/>
            </a:pPr>
            <a:endParaRPr lang="en-US" sz="2000" dirty="0"/>
          </a:p>
          <a:p>
            <a:r>
              <a:rPr lang="en-US" sz="2000" dirty="0"/>
              <a:t>Source: “CMS Fast Facts.” (2019). </a:t>
            </a:r>
            <a:r>
              <a:rPr lang="en-US" sz="2000" i="1" dirty="0"/>
              <a:t>Centers for Medicare and Medicaid Services</a:t>
            </a:r>
            <a:r>
              <a:rPr lang="en-US" sz="2000" dirty="0"/>
              <a:t>. Retrieved from </a:t>
            </a:r>
            <a:r>
              <a:rPr lang="en-US" sz="2000" u="sng" dirty="0">
                <a:hlinkClick r:id="rId3"/>
              </a:rPr>
              <a:t>https://www.cms.gov/Research-Statistics-Data-and-Systems/Statistics-Trends-and-Reports/CMS-Fast-Facts/index.html</a:t>
            </a:r>
            <a:r>
              <a:rPr lang="en-US" sz="2000" dirty="0"/>
              <a:t> </a:t>
            </a:r>
          </a:p>
          <a:p>
            <a:endParaRPr lang="en-US" sz="2000" dirty="0"/>
          </a:p>
        </p:txBody>
      </p:sp>
    </p:spTree>
    <p:extLst>
      <p:ext uri="{BB962C8B-B14F-4D97-AF65-F5344CB8AC3E}">
        <p14:creationId xmlns:p14="http://schemas.microsoft.com/office/powerpoint/2010/main" val="184768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D074-63ED-4DC5-90D4-A821BF905E19}"/>
              </a:ext>
            </a:extLst>
          </p:cNvPr>
          <p:cNvSpPr>
            <a:spLocks noGrp="1"/>
          </p:cNvSpPr>
          <p:nvPr>
            <p:ph type="title"/>
          </p:nvPr>
        </p:nvSpPr>
        <p:spPr>
          <a:xfrm>
            <a:off x="1524000" y="435106"/>
            <a:ext cx="9060110" cy="1200329"/>
          </a:xfrm>
        </p:spPr>
        <p:txBody>
          <a:bodyPr/>
          <a:lstStyle/>
          <a:p>
            <a:r>
              <a:rPr lang="en-US" dirty="0">
                <a:solidFill>
                  <a:schemeClr val="tx2"/>
                </a:solidFill>
                <a:cs typeface="Helvetica Neue Light"/>
              </a:rPr>
              <a:t>How are Children Covered in the United States?</a:t>
            </a:r>
            <a:endParaRPr lang="en-US" dirty="0"/>
          </a:p>
        </p:txBody>
      </p:sp>
      <p:pic>
        <p:nvPicPr>
          <p:cNvPr id="10" name="Picture 9">
            <a:extLst>
              <a:ext uri="{FF2B5EF4-FFF2-40B4-BE49-F238E27FC236}">
                <a16:creationId xmlns:a16="http://schemas.microsoft.com/office/drawing/2014/main" id="{51E9C8B3-C615-4C5F-916A-692F3411EF54}"/>
              </a:ext>
            </a:extLst>
          </p:cNvPr>
          <p:cNvPicPr>
            <a:picLocks noChangeAspect="1"/>
          </p:cNvPicPr>
          <p:nvPr/>
        </p:nvPicPr>
        <p:blipFill>
          <a:blip r:embed="rId3"/>
          <a:stretch>
            <a:fillRect/>
          </a:stretch>
        </p:blipFill>
        <p:spPr>
          <a:xfrm>
            <a:off x="1965434" y="1524000"/>
            <a:ext cx="8460828" cy="4298731"/>
          </a:xfrm>
          <a:prstGeom prst="rect">
            <a:avLst/>
          </a:prstGeom>
        </p:spPr>
      </p:pic>
    </p:spTree>
    <p:extLst>
      <p:ext uri="{BB962C8B-B14F-4D97-AF65-F5344CB8AC3E}">
        <p14:creationId xmlns:p14="http://schemas.microsoft.com/office/powerpoint/2010/main" val="2984945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D074-63ED-4DC5-90D4-A821BF905E19}"/>
              </a:ext>
            </a:extLst>
          </p:cNvPr>
          <p:cNvSpPr>
            <a:spLocks noGrp="1"/>
          </p:cNvSpPr>
          <p:nvPr>
            <p:ph type="title"/>
          </p:nvPr>
        </p:nvSpPr>
        <p:spPr>
          <a:xfrm>
            <a:off x="1524000" y="602753"/>
            <a:ext cx="9060110" cy="646331"/>
          </a:xfrm>
        </p:spPr>
        <p:txBody>
          <a:bodyPr/>
          <a:lstStyle/>
          <a:p>
            <a:r>
              <a:rPr lang="en-US" dirty="0">
                <a:solidFill>
                  <a:schemeClr val="tx2"/>
                </a:solidFill>
                <a:cs typeface="Helvetica Neue Light"/>
              </a:rPr>
              <a:t>Public Coverage for Children, 2017</a:t>
            </a:r>
            <a:endParaRPr lang="en-US" dirty="0"/>
          </a:p>
        </p:txBody>
      </p:sp>
      <p:sp>
        <p:nvSpPr>
          <p:cNvPr id="5" name="Oval 4">
            <a:extLst>
              <a:ext uri="{FF2B5EF4-FFF2-40B4-BE49-F238E27FC236}">
                <a16:creationId xmlns:a16="http://schemas.microsoft.com/office/drawing/2014/main" id="{51F0EB44-F8CE-47A9-ADA0-9782C9196D20}"/>
              </a:ext>
            </a:extLst>
          </p:cNvPr>
          <p:cNvSpPr/>
          <p:nvPr/>
        </p:nvSpPr>
        <p:spPr>
          <a:xfrm>
            <a:off x="4876800" y="1371600"/>
            <a:ext cx="4572000" cy="4572000"/>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a:solidFill>
                  <a:prstClr val="white"/>
                </a:solidFill>
                <a:latin typeface="Helvetica Neue Light"/>
                <a:cs typeface="Helvetica Neue Light"/>
              </a:rPr>
              <a:t>Medicaid</a:t>
            </a:r>
            <a:endParaRPr lang="en-US" sz="2800" b="1">
              <a:solidFill>
                <a:prstClr val="white"/>
              </a:solidFill>
              <a:latin typeface="Helvetica Neue Light"/>
              <a:cs typeface="Helvetica Neue Light"/>
            </a:endParaRPr>
          </a:p>
          <a:p>
            <a:pPr algn="ctr"/>
            <a:r>
              <a:rPr lang="en-US">
                <a:solidFill>
                  <a:prstClr val="white"/>
                </a:solidFill>
                <a:latin typeface="Helvetica Neue Light"/>
                <a:cs typeface="Helvetica Neue Light"/>
              </a:rPr>
              <a:t>36.9 million</a:t>
            </a:r>
            <a:endParaRPr lang="en-US" dirty="0">
              <a:solidFill>
                <a:prstClr val="white"/>
              </a:solidFill>
              <a:latin typeface="Helvetica Neue Light"/>
              <a:cs typeface="Helvetica Neue Light"/>
            </a:endParaRPr>
          </a:p>
        </p:txBody>
      </p:sp>
      <p:sp>
        <p:nvSpPr>
          <p:cNvPr id="8" name="Oval 7">
            <a:extLst>
              <a:ext uri="{FF2B5EF4-FFF2-40B4-BE49-F238E27FC236}">
                <a16:creationId xmlns:a16="http://schemas.microsoft.com/office/drawing/2014/main" id="{74C7F686-EF44-4A1E-8D29-F1A34E0DD139}"/>
              </a:ext>
            </a:extLst>
          </p:cNvPr>
          <p:cNvSpPr/>
          <p:nvPr/>
        </p:nvSpPr>
        <p:spPr>
          <a:xfrm>
            <a:off x="3257790" y="1606524"/>
            <a:ext cx="1828800" cy="1828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prstClr val="white"/>
                </a:solidFill>
                <a:latin typeface="Helvetica Neue Light"/>
                <a:cs typeface="Helvetica Neue Light"/>
              </a:rPr>
              <a:t>CHIP</a:t>
            </a:r>
          </a:p>
          <a:p>
            <a:pPr algn="ctr"/>
            <a:r>
              <a:rPr lang="en-US" dirty="0">
                <a:solidFill>
                  <a:prstClr val="white"/>
                </a:solidFill>
                <a:latin typeface="Helvetica Neue Light"/>
                <a:cs typeface="Helvetica Neue Light"/>
              </a:rPr>
              <a:t>9.5 million</a:t>
            </a:r>
          </a:p>
        </p:txBody>
      </p:sp>
      <p:sp>
        <p:nvSpPr>
          <p:cNvPr id="9" name="Oval 8">
            <a:extLst>
              <a:ext uri="{FF2B5EF4-FFF2-40B4-BE49-F238E27FC236}">
                <a16:creationId xmlns:a16="http://schemas.microsoft.com/office/drawing/2014/main" id="{AF33F0FF-AF8F-4BF0-8E8B-37FD7CC39229}"/>
              </a:ext>
            </a:extLst>
          </p:cNvPr>
          <p:cNvSpPr/>
          <p:nvPr/>
        </p:nvSpPr>
        <p:spPr>
          <a:xfrm>
            <a:off x="4090416" y="3435324"/>
            <a:ext cx="786384" cy="786384"/>
          </a:xfrm>
          <a:prstGeom prst="ellipse">
            <a:avLst/>
          </a:prstGeom>
          <a:solidFill>
            <a:srgbClr val="D6B8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a:extLst>
              <a:ext uri="{FF2B5EF4-FFF2-40B4-BE49-F238E27FC236}">
                <a16:creationId xmlns:a16="http://schemas.microsoft.com/office/drawing/2014/main" id="{8FFBC843-66F9-4795-832A-A3068699B0B3}"/>
              </a:ext>
            </a:extLst>
          </p:cNvPr>
          <p:cNvSpPr/>
          <p:nvPr/>
        </p:nvSpPr>
        <p:spPr>
          <a:xfrm>
            <a:off x="971790" y="3551517"/>
            <a:ext cx="4572000" cy="553998"/>
          </a:xfrm>
          <a:prstGeom prst="rect">
            <a:avLst/>
          </a:prstGeom>
        </p:spPr>
        <p:txBody>
          <a:bodyPr>
            <a:spAutoFit/>
          </a:bodyPr>
          <a:lstStyle/>
          <a:p>
            <a:pPr algn="ctr"/>
            <a:r>
              <a:rPr lang="en-US" b="1" dirty="0">
                <a:solidFill>
                  <a:prstClr val="black"/>
                </a:solidFill>
                <a:latin typeface="Helvetica Neue Light"/>
                <a:cs typeface="Helvetica Neue Light"/>
              </a:rPr>
              <a:t>Marketplace</a:t>
            </a:r>
          </a:p>
          <a:p>
            <a:pPr algn="ctr"/>
            <a:r>
              <a:rPr lang="en-US" sz="1200" dirty="0">
                <a:solidFill>
                  <a:prstClr val="black"/>
                </a:solidFill>
                <a:latin typeface="Helvetica Neue Light"/>
                <a:cs typeface="Helvetica Neue Light"/>
              </a:rPr>
              <a:t>1 million</a:t>
            </a:r>
          </a:p>
        </p:txBody>
      </p:sp>
    </p:spTree>
    <p:extLst>
      <p:ext uri="{BB962C8B-B14F-4D97-AF65-F5344CB8AC3E}">
        <p14:creationId xmlns:p14="http://schemas.microsoft.com/office/powerpoint/2010/main" val="28316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D074-63ED-4DC5-90D4-A821BF905E19}"/>
              </a:ext>
            </a:extLst>
          </p:cNvPr>
          <p:cNvSpPr>
            <a:spLocks noGrp="1"/>
          </p:cNvSpPr>
          <p:nvPr>
            <p:ph type="title"/>
          </p:nvPr>
        </p:nvSpPr>
        <p:spPr>
          <a:xfrm>
            <a:off x="1524000" y="485145"/>
            <a:ext cx="9060110" cy="1200329"/>
          </a:xfrm>
        </p:spPr>
        <p:txBody>
          <a:bodyPr/>
          <a:lstStyle/>
          <a:p>
            <a:r>
              <a:rPr lang="en-US" dirty="0">
                <a:solidFill>
                  <a:schemeClr val="tx2"/>
                </a:solidFill>
                <a:cs typeface="Helvetica Neue Light"/>
              </a:rPr>
              <a:t>Children make up </a:t>
            </a:r>
            <a:r>
              <a:rPr lang="en-US" dirty="0">
                <a:solidFill>
                  <a:srgbClr val="00B0F0"/>
                </a:solidFill>
                <a:cs typeface="Helvetica Neue Light"/>
              </a:rPr>
              <a:t>50%</a:t>
            </a:r>
            <a:r>
              <a:rPr lang="en-US" dirty="0">
                <a:solidFill>
                  <a:schemeClr val="tx2"/>
                </a:solidFill>
                <a:cs typeface="Helvetica Neue Light"/>
              </a:rPr>
              <a:t> of Medicaid/CHIP Beneficiaries</a:t>
            </a:r>
            <a:endParaRPr lang="en-US" dirty="0"/>
          </a:p>
        </p:txBody>
      </p:sp>
      <p:pic>
        <p:nvPicPr>
          <p:cNvPr id="6" name="Picture 5">
            <a:extLst>
              <a:ext uri="{FF2B5EF4-FFF2-40B4-BE49-F238E27FC236}">
                <a16:creationId xmlns:a16="http://schemas.microsoft.com/office/drawing/2014/main" id="{5CFA7B0B-F49B-4427-92AB-4B0C2529061A}"/>
              </a:ext>
            </a:extLst>
          </p:cNvPr>
          <p:cNvPicPr>
            <a:picLocks noChangeAspect="1"/>
          </p:cNvPicPr>
          <p:nvPr/>
        </p:nvPicPr>
        <p:blipFill>
          <a:blip r:embed="rId3"/>
          <a:stretch>
            <a:fillRect/>
          </a:stretch>
        </p:blipFill>
        <p:spPr>
          <a:xfrm>
            <a:off x="2102141" y="1988191"/>
            <a:ext cx="6413500" cy="3716090"/>
          </a:xfrm>
          <a:prstGeom prst="rect">
            <a:avLst/>
          </a:prstGeom>
        </p:spPr>
      </p:pic>
      <p:pic>
        <p:nvPicPr>
          <p:cNvPr id="7" name="Picture 6">
            <a:extLst>
              <a:ext uri="{FF2B5EF4-FFF2-40B4-BE49-F238E27FC236}">
                <a16:creationId xmlns:a16="http://schemas.microsoft.com/office/drawing/2014/main" id="{5309D3FE-B61E-49F9-9AC5-0D02F88BFD2A}"/>
              </a:ext>
            </a:extLst>
          </p:cNvPr>
          <p:cNvPicPr>
            <a:picLocks noChangeAspect="1"/>
          </p:cNvPicPr>
          <p:nvPr/>
        </p:nvPicPr>
        <p:blipFill>
          <a:blip r:embed="rId4"/>
          <a:stretch>
            <a:fillRect/>
          </a:stretch>
        </p:blipFill>
        <p:spPr>
          <a:xfrm>
            <a:off x="8612697" y="4133346"/>
            <a:ext cx="1578438" cy="1315365"/>
          </a:xfrm>
          <a:prstGeom prst="rect">
            <a:avLst/>
          </a:prstGeom>
        </p:spPr>
      </p:pic>
    </p:spTree>
    <p:extLst>
      <p:ext uri="{BB962C8B-B14F-4D97-AF65-F5344CB8AC3E}">
        <p14:creationId xmlns:p14="http://schemas.microsoft.com/office/powerpoint/2010/main" val="266985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CEF9-E6C2-4D13-8FB3-827A82CCB99A}"/>
              </a:ext>
            </a:extLst>
          </p:cNvPr>
          <p:cNvSpPr>
            <a:spLocks noGrp="1"/>
          </p:cNvSpPr>
          <p:nvPr>
            <p:ph type="title"/>
          </p:nvPr>
        </p:nvSpPr>
        <p:spPr>
          <a:xfrm>
            <a:off x="1981200" y="548414"/>
            <a:ext cx="8229600" cy="1200329"/>
          </a:xfrm>
        </p:spPr>
        <p:txBody>
          <a:bodyPr/>
          <a:lstStyle/>
          <a:p>
            <a:r>
              <a:rPr lang="en-US" dirty="0">
                <a:solidFill>
                  <a:schemeClr val="tx2"/>
                </a:solidFill>
              </a:rPr>
              <a:t>Medicaid’s Robust Pediatric Benefit – EPSDT</a:t>
            </a:r>
            <a:endParaRPr lang="en-US" dirty="0"/>
          </a:p>
        </p:txBody>
      </p:sp>
      <p:pic>
        <p:nvPicPr>
          <p:cNvPr id="4" name="Picture 3">
            <a:extLst>
              <a:ext uri="{FF2B5EF4-FFF2-40B4-BE49-F238E27FC236}">
                <a16:creationId xmlns:a16="http://schemas.microsoft.com/office/drawing/2014/main" id="{D94565F0-8ED8-4AFB-A7E0-36BC371FE9D5}"/>
              </a:ext>
            </a:extLst>
          </p:cNvPr>
          <p:cNvPicPr>
            <a:picLocks noChangeAspect="1"/>
          </p:cNvPicPr>
          <p:nvPr/>
        </p:nvPicPr>
        <p:blipFill>
          <a:blip r:embed="rId3"/>
          <a:stretch>
            <a:fillRect/>
          </a:stretch>
        </p:blipFill>
        <p:spPr>
          <a:xfrm>
            <a:off x="2057400" y="1671145"/>
            <a:ext cx="8153400" cy="4393324"/>
          </a:xfrm>
          <a:prstGeom prst="rect">
            <a:avLst/>
          </a:prstGeom>
        </p:spPr>
      </p:pic>
    </p:spTree>
    <p:extLst>
      <p:ext uri="{BB962C8B-B14F-4D97-AF65-F5344CB8AC3E}">
        <p14:creationId xmlns:p14="http://schemas.microsoft.com/office/powerpoint/2010/main" val="834404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4"/>
          <p:cNvSpPr>
            <a:spLocks noChangeArrowheads="1"/>
          </p:cNvSpPr>
          <p:nvPr/>
        </p:nvSpPr>
        <p:spPr bwMode="auto">
          <a:xfrm>
            <a:off x="1525764" y="1038036"/>
            <a:ext cx="9081007" cy="5001416"/>
          </a:xfrm>
          <a:prstGeom prst="rect">
            <a:avLst/>
          </a:prstGeom>
          <a:solidFill>
            <a:schemeClr val="bg1">
              <a:lumMod val="95000"/>
            </a:schemeClr>
          </a:solidFill>
          <a:ln>
            <a:noFill/>
          </a:ln>
          <a:effectLst/>
        </p:spPr>
        <p:txBody>
          <a:bodyPr wrap="none" anchor="ctr"/>
          <a:lstStyle/>
          <a:p>
            <a:pPr algn="ctr">
              <a:defRPr/>
            </a:pPr>
            <a:endParaRPr lang="en-US" sz="2000" kern="0" dirty="0">
              <a:solidFill>
                <a:sysClr val="windowText" lastClr="000000"/>
              </a:solidFill>
              <a:latin typeface="Arial"/>
            </a:endParaRPr>
          </a:p>
        </p:txBody>
      </p:sp>
      <p:sp>
        <p:nvSpPr>
          <p:cNvPr id="20" name="Down Arrow 17"/>
          <p:cNvSpPr>
            <a:spLocks noChangeArrowheads="1"/>
          </p:cNvSpPr>
          <p:nvPr/>
        </p:nvSpPr>
        <p:spPr bwMode="auto">
          <a:xfrm>
            <a:off x="6058037" y="276225"/>
            <a:ext cx="46037" cy="609600"/>
          </a:xfrm>
          <a:prstGeom prst="downArrow">
            <a:avLst>
              <a:gd name="adj1" fmla="val 50000"/>
              <a:gd name="adj2" fmla="val 496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101858" tIns="50929" rIns="101858" bIns="50929" anchor="ctr"/>
          <a:lstStyle>
            <a:lvl1pPr defTabSz="1019175">
              <a:defRPr>
                <a:solidFill>
                  <a:schemeClr val="tx1"/>
                </a:solidFill>
                <a:latin typeface="Arial" pitchFamily="34" charset="0"/>
              </a:defRPr>
            </a:lvl1pPr>
            <a:lvl2pPr marL="742950" indent="-285750" defTabSz="1019175">
              <a:defRPr>
                <a:solidFill>
                  <a:schemeClr val="tx1"/>
                </a:solidFill>
                <a:latin typeface="Arial" pitchFamily="34" charset="0"/>
              </a:defRPr>
            </a:lvl2pPr>
            <a:lvl3pPr marL="1143000" indent="-228600" defTabSz="1019175">
              <a:defRPr>
                <a:solidFill>
                  <a:schemeClr val="tx1"/>
                </a:solidFill>
                <a:latin typeface="Arial" pitchFamily="34" charset="0"/>
              </a:defRPr>
            </a:lvl3pPr>
            <a:lvl4pPr marL="1600200" indent="-228600" defTabSz="1019175">
              <a:defRPr>
                <a:solidFill>
                  <a:schemeClr val="tx1"/>
                </a:solidFill>
                <a:latin typeface="Arial" pitchFamily="34" charset="0"/>
              </a:defRPr>
            </a:lvl4pPr>
            <a:lvl5pPr marL="2057400" indent="-228600" defTabSz="1019175">
              <a:defRPr>
                <a:solidFill>
                  <a:schemeClr val="tx1"/>
                </a:solidFill>
                <a:latin typeface="Arial" pitchFamily="34" charset="0"/>
              </a:defRPr>
            </a:lvl5pPr>
            <a:lvl6pPr marL="2514600" indent="-228600" defTabSz="1019175" fontAlgn="base">
              <a:spcBef>
                <a:spcPct val="0"/>
              </a:spcBef>
              <a:spcAft>
                <a:spcPct val="0"/>
              </a:spcAft>
              <a:defRPr>
                <a:solidFill>
                  <a:schemeClr val="tx1"/>
                </a:solidFill>
                <a:latin typeface="Arial" pitchFamily="34" charset="0"/>
              </a:defRPr>
            </a:lvl6pPr>
            <a:lvl7pPr marL="2971800" indent="-228600" defTabSz="1019175" fontAlgn="base">
              <a:spcBef>
                <a:spcPct val="0"/>
              </a:spcBef>
              <a:spcAft>
                <a:spcPct val="0"/>
              </a:spcAft>
              <a:defRPr>
                <a:solidFill>
                  <a:schemeClr val="tx1"/>
                </a:solidFill>
                <a:latin typeface="Arial" pitchFamily="34" charset="0"/>
              </a:defRPr>
            </a:lvl7pPr>
            <a:lvl8pPr marL="3429000" indent="-228600" defTabSz="1019175" fontAlgn="base">
              <a:spcBef>
                <a:spcPct val="0"/>
              </a:spcBef>
              <a:spcAft>
                <a:spcPct val="0"/>
              </a:spcAft>
              <a:defRPr>
                <a:solidFill>
                  <a:schemeClr val="tx1"/>
                </a:solidFill>
                <a:latin typeface="Arial" pitchFamily="34" charset="0"/>
              </a:defRPr>
            </a:lvl8pPr>
            <a:lvl9pPr marL="3886200" indent="-228600" defTabSz="1019175" fontAlgn="base">
              <a:spcBef>
                <a:spcPct val="0"/>
              </a:spcBef>
              <a:spcAft>
                <a:spcPct val="0"/>
              </a:spcAft>
              <a:defRPr>
                <a:solidFill>
                  <a:schemeClr val="tx1"/>
                </a:solidFill>
                <a:latin typeface="Arial" pitchFamily="34" charset="0"/>
              </a:defRPr>
            </a:lvl9pPr>
          </a:lstStyle>
          <a:p>
            <a:pPr algn="ctr">
              <a:defRPr/>
            </a:pPr>
            <a:endParaRPr lang="en-US" altLang="en-US" sz="1100" b="1" dirty="0">
              <a:solidFill>
                <a:srgbClr val="000000"/>
              </a:solidFill>
              <a:latin typeface="Calibri" pitchFamily="34" charset="0"/>
            </a:endParaRPr>
          </a:p>
        </p:txBody>
      </p:sp>
      <p:sp>
        <p:nvSpPr>
          <p:cNvPr id="21" name="Down Arrow 18"/>
          <p:cNvSpPr>
            <a:spLocks noChangeArrowheads="1"/>
          </p:cNvSpPr>
          <p:nvPr/>
        </p:nvSpPr>
        <p:spPr bwMode="auto">
          <a:xfrm>
            <a:off x="1736584" y="607274"/>
            <a:ext cx="889000" cy="46038"/>
          </a:xfrm>
          <a:prstGeom prst="down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101858" tIns="50929" rIns="101858" bIns="50929" anchor="ctr"/>
          <a:lstStyle>
            <a:lvl1pPr defTabSz="1019175">
              <a:defRPr>
                <a:solidFill>
                  <a:schemeClr val="tx1"/>
                </a:solidFill>
                <a:latin typeface="Arial" pitchFamily="34" charset="0"/>
              </a:defRPr>
            </a:lvl1pPr>
            <a:lvl2pPr marL="742950" indent="-285750" defTabSz="1019175">
              <a:defRPr>
                <a:solidFill>
                  <a:schemeClr val="tx1"/>
                </a:solidFill>
                <a:latin typeface="Arial" pitchFamily="34" charset="0"/>
              </a:defRPr>
            </a:lvl2pPr>
            <a:lvl3pPr marL="1143000" indent="-228600" defTabSz="1019175">
              <a:defRPr>
                <a:solidFill>
                  <a:schemeClr val="tx1"/>
                </a:solidFill>
                <a:latin typeface="Arial" pitchFamily="34" charset="0"/>
              </a:defRPr>
            </a:lvl3pPr>
            <a:lvl4pPr marL="1600200" indent="-228600" defTabSz="1019175">
              <a:defRPr>
                <a:solidFill>
                  <a:schemeClr val="tx1"/>
                </a:solidFill>
                <a:latin typeface="Arial" pitchFamily="34" charset="0"/>
              </a:defRPr>
            </a:lvl4pPr>
            <a:lvl5pPr marL="2057400" indent="-228600" defTabSz="1019175">
              <a:defRPr>
                <a:solidFill>
                  <a:schemeClr val="tx1"/>
                </a:solidFill>
                <a:latin typeface="Arial" pitchFamily="34" charset="0"/>
              </a:defRPr>
            </a:lvl5pPr>
            <a:lvl6pPr marL="2514600" indent="-228600" defTabSz="1019175" fontAlgn="base">
              <a:spcBef>
                <a:spcPct val="0"/>
              </a:spcBef>
              <a:spcAft>
                <a:spcPct val="0"/>
              </a:spcAft>
              <a:defRPr>
                <a:solidFill>
                  <a:schemeClr val="tx1"/>
                </a:solidFill>
                <a:latin typeface="Arial" pitchFamily="34" charset="0"/>
              </a:defRPr>
            </a:lvl6pPr>
            <a:lvl7pPr marL="2971800" indent="-228600" defTabSz="1019175" fontAlgn="base">
              <a:spcBef>
                <a:spcPct val="0"/>
              </a:spcBef>
              <a:spcAft>
                <a:spcPct val="0"/>
              </a:spcAft>
              <a:defRPr>
                <a:solidFill>
                  <a:schemeClr val="tx1"/>
                </a:solidFill>
                <a:latin typeface="Arial" pitchFamily="34" charset="0"/>
              </a:defRPr>
            </a:lvl7pPr>
            <a:lvl8pPr marL="3429000" indent="-228600" defTabSz="1019175" fontAlgn="base">
              <a:spcBef>
                <a:spcPct val="0"/>
              </a:spcBef>
              <a:spcAft>
                <a:spcPct val="0"/>
              </a:spcAft>
              <a:defRPr>
                <a:solidFill>
                  <a:schemeClr val="tx1"/>
                </a:solidFill>
                <a:latin typeface="Arial" pitchFamily="34" charset="0"/>
              </a:defRPr>
            </a:lvl8pPr>
            <a:lvl9pPr marL="3886200" indent="-228600" defTabSz="1019175" fontAlgn="base">
              <a:spcBef>
                <a:spcPct val="0"/>
              </a:spcBef>
              <a:spcAft>
                <a:spcPct val="0"/>
              </a:spcAft>
              <a:defRPr>
                <a:solidFill>
                  <a:schemeClr val="tx1"/>
                </a:solidFill>
                <a:latin typeface="Arial" pitchFamily="34" charset="0"/>
              </a:defRPr>
            </a:lvl9pPr>
          </a:lstStyle>
          <a:p>
            <a:pPr algn="ctr">
              <a:defRPr/>
            </a:pPr>
            <a:endParaRPr lang="en-US" altLang="en-US" sz="1100" b="1" dirty="0">
              <a:solidFill>
                <a:srgbClr val="000000"/>
              </a:solidFill>
              <a:latin typeface="Calibri" pitchFamily="34" charset="0"/>
            </a:endParaRPr>
          </a:p>
        </p:txBody>
      </p:sp>
      <p:sp>
        <p:nvSpPr>
          <p:cNvPr id="31" name="Title 1"/>
          <p:cNvSpPr txBox="1">
            <a:spLocks/>
          </p:cNvSpPr>
          <p:nvPr/>
        </p:nvSpPr>
        <p:spPr>
          <a:xfrm>
            <a:off x="2398369" y="474260"/>
            <a:ext cx="7411408" cy="523131"/>
          </a:xfrm>
          <a:prstGeom prst="rect">
            <a:avLst/>
          </a:prstGeom>
        </p:spPr>
        <p:txBody>
          <a:bodyPr/>
          <a:lstStyle>
            <a:lvl1pPr algn="l" rtl="0" eaLnBrk="0" fontAlgn="base" hangingPunct="0">
              <a:spcBef>
                <a:spcPct val="0"/>
              </a:spcBef>
              <a:spcAft>
                <a:spcPct val="0"/>
              </a:spcAft>
              <a:defRPr sz="2800">
                <a:solidFill>
                  <a:schemeClr val="tx1"/>
                </a:solidFill>
                <a:latin typeface="Georgia" pitchFamily="18" charset="0"/>
                <a:ea typeface="ＭＳ Ｐゴシック" pitchFamily="1" charset="-128"/>
                <a:cs typeface="ＭＳ Ｐゴシック" pitchFamily="1" charset="-128"/>
              </a:defRPr>
            </a:lvl1pPr>
            <a:lvl2pPr algn="l" rtl="0" eaLnBrk="0" fontAlgn="base" hangingPunct="0">
              <a:spcBef>
                <a:spcPct val="0"/>
              </a:spcBef>
              <a:spcAft>
                <a:spcPct val="0"/>
              </a:spcAft>
              <a:defRPr sz="2800">
                <a:solidFill>
                  <a:schemeClr val="tx1"/>
                </a:solidFill>
                <a:latin typeface="Georgia" pitchFamily="18" charset="0"/>
                <a:ea typeface="ＭＳ Ｐゴシック" pitchFamily="1" charset="-128"/>
                <a:cs typeface="ＭＳ Ｐゴシック" pitchFamily="1" charset="-128"/>
              </a:defRPr>
            </a:lvl2pPr>
            <a:lvl3pPr algn="l" rtl="0" eaLnBrk="0" fontAlgn="base" hangingPunct="0">
              <a:spcBef>
                <a:spcPct val="0"/>
              </a:spcBef>
              <a:spcAft>
                <a:spcPct val="0"/>
              </a:spcAft>
              <a:defRPr sz="2800">
                <a:solidFill>
                  <a:schemeClr val="tx1"/>
                </a:solidFill>
                <a:latin typeface="Georgia" pitchFamily="18" charset="0"/>
                <a:ea typeface="ＭＳ Ｐゴシック" pitchFamily="1" charset="-128"/>
                <a:cs typeface="ＭＳ Ｐゴシック" pitchFamily="1" charset="-128"/>
              </a:defRPr>
            </a:lvl3pPr>
            <a:lvl4pPr algn="l" rtl="0" eaLnBrk="0" fontAlgn="base" hangingPunct="0">
              <a:spcBef>
                <a:spcPct val="0"/>
              </a:spcBef>
              <a:spcAft>
                <a:spcPct val="0"/>
              </a:spcAft>
              <a:defRPr sz="2800">
                <a:solidFill>
                  <a:schemeClr val="tx1"/>
                </a:solidFill>
                <a:latin typeface="Georgia" pitchFamily="18" charset="0"/>
                <a:ea typeface="ＭＳ Ｐゴシック" pitchFamily="1" charset="-128"/>
                <a:cs typeface="ＭＳ Ｐゴシック" pitchFamily="1" charset="-128"/>
              </a:defRPr>
            </a:lvl4pPr>
            <a:lvl5pPr algn="l" rtl="0" eaLnBrk="0" fontAlgn="base" hangingPunct="0">
              <a:spcBef>
                <a:spcPct val="0"/>
              </a:spcBef>
              <a:spcAft>
                <a:spcPct val="0"/>
              </a:spcAft>
              <a:defRPr sz="2800">
                <a:solidFill>
                  <a:schemeClr val="tx1"/>
                </a:solidFill>
                <a:latin typeface="Georgia" pitchFamily="18" charset="0"/>
                <a:ea typeface="ＭＳ Ｐゴシック" pitchFamily="1" charset="-128"/>
                <a:cs typeface="ＭＳ Ｐゴシック" pitchFamily="1" charset="-128"/>
              </a:defRPr>
            </a:lvl5pPr>
            <a:lvl6pPr marL="457200" algn="l" rtl="0" fontAlgn="base">
              <a:spcBef>
                <a:spcPct val="0"/>
              </a:spcBef>
              <a:spcAft>
                <a:spcPct val="0"/>
              </a:spcAft>
              <a:defRPr sz="2500">
                <a:solidFill>
                  <a:schemeClr val="tx1"/>
                </a:solidFill>
                <a:latin typeface="Calibri" charset="0"/>
              </a:defRPr>
            </a:lvl6pPr>
            <a:lvl7pPr marL="914400" algn="l" rtl="0" fontAlgn="base">
              <a:spcBef>
                <a:spcPct val="0"/>
              </a:spcBef>
              <a:spcAft>
                <a:spcPct val="0"/>
              </a:spcAft>
              <a:defRPr sz="2500">
                <a:solidFill>
                  <a:schemeClr val="tx1"/>
                </a:solidFill>
                <a:latin typeface="Calibri" charset="0"/>
              </a:defRPr>
            </a:lvl7pPr>
            <a:lvl8pPr marL="1371600" algn="l" rtl="0" fontAlgn="base">
              <a:spcBef>
                <a:spcPct val="0"/>
              </a:spcBef>
              <a:spcAft>
                <a:spcPct val="0"/>
              </a:spcAft>
              <a:defRPr sz="2500">
                <a:solidFill>
                  <a:schemeClr val="tx1"/>
                </a:solidFill>
                <a:latin typeface="Calibri" charset="0"/>
              </a:defRPr>
            </a:lvl8pPr>
            <a:lvl9pPr marL="1828800" algn="l" rtl="0" fontAlgn="base">
              <a:spcBef>
                <a:spcPct val="0"/>
              </a:spcBef>
              <a:spcAft>
                <a:spcPct val="0"/>
              </a:spcAft>
              <a:defRPr sz="2500">
                <a:solidFill>
                  <a:schemeClr val="tx1"/>
                </a:solidFill>
                <a:latin typeface="Calibri" charset="0"/>
              </a:defRPr>
            </a:lvl9pPr>
          </a:lstStyle>
          <a:p>
            <a:pPr>
              <a:defRPr/>
            </a:pPr>
            <a:r>
              <a:rPr lang="en-US" sz="3600" b="1" dirty="0">
                <a:solidFill>
                  <a:srgbClr val="00247F"/>
                </a:solidFill>
              </a:rPr>
              <a:t>Medicaid’s Covered Services</a:t>
            </a:r>
            <a:endParaRPr lang="en-US" sz="3600" b="1" kern="0" dirty="0">
              <a:solidFill>
                <a:srgbClr val="000000"/>
              </a:solidFill>
            </a:endParaRPr>
          </a:p>
        </p:txBody>
      </p:sp>
      <p:sp>
        <p:nvSpPr>
          <p:cNvPr id="4" name="Rounded Rectangular Callout 3"/>
          <p:cNvSpPr/>
          <p:nvPr/>
        </p:nvSpPr>
        <p:spPr bwMode="auto">
          <a:xfrm>
            <a:off x="6868887" y="2031532"/>
            <a:ext cx="2079171" cy="979596"/>
          </a:xfrm>
          <a:prstGeom prst="wedgeRoundRectCallout">
            <a:avLst/>
          </a:prstGeom>
          <a:noFill/>
          <a:ln w="9525" cap="flat" cmpd="sng" algn="ctr">
            <a:noFill/>
            <a:prstDash val="solid"/>
            <a:round/>
            <a:headEnd type="none" w="med" len="med"/>
            <a:tailEnd type="none" w="med" len="med"/>
          </a:ln>
          <a:effectLst/>
        </p:spPr>
        <p:txBody>
          <a:bodyPr vert="horz" wrap="square" lIns="101858" tIns="50929" rIns="101858" bIns="50929" numCol="1" rtlCol="0" anchor="ctr" anchorCtr="0" compatLnSpc="1">
            <a:prstTxWarp prst="textNoShape">
              <a:avLst/>
            </a:prstTxWarp>
          </a:bodyPr>
          <a:lstStyle/>
          <a:p>
            <a:pPr algn="ctr" defTabSz="1019175" fontAlgn="base">
              <a:spcBef>
                <a:spcPct val="0"/>
              </a:spcBef>
              <a:spcAft>
                <a:spcPct val="0"/>
              </a:spcAft>
              <a:defRPr/>
            </a:pPr>
            <a:endParaRPr lang="en-US" sz="1100" b="1" dirty="0">
              <a:solidFill>
                <a:srgbClr val="000000"/>
              </a:solidFill>
              <a:latin typeface="Calibri" charset="0"/>
            </a:endParaRPr>
          </a:p>
        </p:txBody>
      </p:sp>
      <p:sp>
        <p:nvSpPr>
          <p:cNvPr id="23" name="Rectangle 22"/>
          <p:cNvSpPr/>
          <p:nvPr/>
        </p:nvSpPr>
        <p:spPr bwMode="auto">
          <a:xfrm>
            <a:off x="1983136" y="1715729"/>
            <a:ext cx="7903815" cy="3648074"/>
          </a:xfrm>
          <a:prstGeom prst="rect">
            <a:avLst/>
          </a:prstGeom>
          <a:noFill/>
          <a:ln w="9525" cap="flat" cmpd="sng" algn="ctr">
            <a:noFill/>
            <a:prstDash val="solid"/>
            <a:round/>
            <a:headEnd type="none" w="med" len="med"/>
            <a:tailEnd type="none" w="med" len="med"/>
          </a:ln>
          <a:effectLst/>
        </p:spPr>
        <p:txBody>
          <a:bodyPr vert="horz" wrap="square" lIns="101858" tIns="50929" rIns="101858" bIns="50929" numCol="1" rtlCol="0" anchor="t" anchorCtr="0" compatLnSpc="1">
            <a:prstTxWarp prst="textNoShape">
              <a:avLst/>
            </a:prstTxWarp>
          </a:bodyPr>
          <a:lstStyle/>
          <a:p>
            <a:pPr defTabSz="1019175" fontAlgn="base">
              <a:lnSpc>
                <a:spcPct val="150000"/>
              </a:lnSpc>
              <a:spcBef>
                <a:spcPct val="0"/>
              </a:spcBef>
              <a:spcAft>
                <a:spcPct val="0"/>
              </a:spcAft>
              <a:defRPr/>
            </a:pPr>
            <a:endParaRPr lang="en-US" sz="1300" dirty="0">
              <a:solidFill>
                <a:srgbClr val="000000"/>
              </a:solidFill>
              <a:latin typeface="Calibri"/>
            </a:endParaRPr>
          </a:p>
        </p:txBody>
      </p:sp>
      <p:sp>
        <p:nvSpPr>
          <p:cNvPr id="17" name="Rectangle 16"/>
          <p:cNvSpPr/>
          <p:nvPr/>
        </p:nvSpPr>
        <p:spPr bwMode="auto">
          <a:xfrm>
            <a:off x="1524001" y="6248212"/>
            <a:ext cx="7826835" cy="419100"/>
          </a:xfrm>
          <a:prstGeom prst="rect">
            <a:avLst/>
          </a:prstGeom>
          <a:noFill/>
          <a:ln w="9525" cap="flat" cmpd="sng" algn="ctr">
            <a:noFill/>
            <a:prstDash val="solid"/>
            <a:round/>
            <a:headEnd type="none" w="med" len="med"/>
            <a:tailEnd type="none" w="med" len="med"/>
          </a:ln>
          <a:effectLst/>
        </p:spPr>
        <p:txBody>
          <a:bodyPr vert="horz" wrap="square" lIns="101858" tIns="50929" rIns="101858" bIns="50929" numCol="1" rtlCol="0" anchor="ctr" anchorCtr="0" compatLnSpc="1">
            <a:prstTxWarp prst="textNoShape">
              <a:avLst/>
            </a:prstTxWarp>
          </a:bodyPr>
          <a:lstStyle/>
          <a:p>
            <a:pPr defTabSz="1019175" fontAlgn="base">
              <a:spcBef>
                <a:spcPct val="0"/>
              </a:spcBef>
              <a:spcAft>
                <a:spcPct val="0"/>
              </a:spcAft>
              <a:defRPr/>
            </a:pPr>
            <a:r>
              <a:rPr lang="en-US" sz="1000" dirty="0">
                <a:solidFill>
                  <a:srgbClr val="FFFFFF"/>
                </a:solidFill>
                <a:latin typeface="Calibri"/>
              </a:rPr>
              <a:t>Source: Social Security Act §1905(a)</a:t>
            </a:r>
          </a:p>
        </p:txBody>
      </p:sp>
      <p:sp>
        <p:nvSpPr>
          <p:cNvPr id="3" name="Rectangle 2"/>
          <p:cNvSpPr/>
          <p:nvPr/>
        </p:nvSpPr>
        <p:spPr>
          <a:xfrm>
            <a:off x="1589316" y="1637731"/>
            <a:ext cx="3603533" cy="4337085"/>
          </a:xfrm>
          <a:prstGeom prst="rect">
            <a:avLst/>
          </a:prstGeom>
        </p:spPr>
        <p:txBody>
          <a:bodyPr wrap="square">
            <a:spAutoFit/>
          </a:bodyPr>
          <a:lstStyle/>
          <a:p>
            <a:pPr defTabSz="457200">
              <a:lnSpc>
                <a:spcPct val="150000"/>
              </a:lnSpc>
              <a:spcAft>
                <a:spcPts val="100"/>
              </a:spcAft>
              <a:defRPr/>
            </a:pPr>
            <a:r>
              <a:rPr lang="en-US" b="1" dirty="0">
                <a:solidFill>
                  <a:srgbClr val="000000"/>
                </a:solidFill>
                <a:latin typeface="Calibri"/>
                <a:cs typeface="Andalus" panose="02020603050405020304" pitchFamily="18" charset="-78"/>
              </a:rPr>
              <a:t>Mandatory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Family planning services and supplies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Federally Qualified Health Clinics and Rural Health Clinics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Home health services </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Inpatient and outpatient hospital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Laboratory and X-Rays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Medical supplies and durable medical equipment</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Non-emergency medical transportation</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Nurse-midwife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Pediatric and family nurse practitioner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Physician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Pregnancy-related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Tobacco cessation counseling and </a:t>
            </a:r>
            <a:r>
              <a:rPr lang="en-US" sz="1400" b="1" dirty="0">
                <a:solidFill>
                  <a:srgbClr val="000000"/>
                </a:solidFill>
                <a:latin typeface="Calibri"/>
              </a:rPr>
              <a:t>pharmacotherapy for pregnant women</a:t>
            </a:r>
            <a:endParaRPr lang="en-US" sz="1400" b="1" dirty="0">
              <a:solidFill>
                <a:srgbClr val="000000"/>
              </a:solidFill>
              <a:latin typeface="Calibri"/>
              <a:cs typeface="Andalus" panose="02020603050405020304" pitchFamily="18" charset="-78"/>
            </a:endParaRPr>
          </a:p>
          <a:p>
            <a:pPr defTabSz="457200">
              <a:spcAft>
                <a:spcPts val="100"/>
              </a:spcAft>
              <a:defRPr/>
            </a:pPr>
            <a:endParaRPr lang="en-US" sz="1400" b="1" dirty="0">
              <a:solidFill>
                <a:srgbClr val="000000"/>
              </a:solidFill>
              <a:latin typeface="Calibri"/>
              <a:cs typeface="Andalus" panose="02020603050405020304" pitchFamily="18" charset="-78"/>
            </a:endParaRPr>
          </a:p>
        </p:txBody>
      </p:sp>
      <p:sp>
        <p:nvSpPr>
          <p:cNvPr id="34" name="Rectangle 31"/>
          <p:cNvSpPr>
            <a:spLocks noChangeArrowheads="1"/>
          </p:cNvSpPr>
          <p:nvPr/>
        </p:nvSpPr>
        <p:spPr bwMode="auto">
          <a:xfrm>
            <a:off x="1513114" y="1178030"/>
            <a:ext cx="9144000" cy="537129"/>
          </a:xfrm>
          <a:prstGeom prst="rect">
            <a:avLst/>
          </a:prstGeom>
          <a:solidFill>
            <a:schemeClr val="tx2">
              <a:lumMod val="20000"/>
              <a:lumOff val="80000"/>
            </a:schemeClr>
          </a:solidFill>
          <a:ln>
            <a:noFill/>
          </a:ln>
        </p:spPr>
        <p:txBody>
          <a:bodyPr lIns="101858" tIns="50929" rIns="101858" bIns="50929" anchor="ctr"/>
          <a:lstStyle>
            <a:lvl1pPr defTabSz="1019175">
              <a:defRPr>
                <a:solidFill>
                  <a:schemeClr val="tx1"/>
                </a:solidFill>
                <a:latin typeface="Arial" pitchFamily="34" charset="0"/>
              </a:defRPr>
            </a:lvl1pPr>
            <a:lvl2pPr marL="742950" indent="-285750" defTabSz="1019175">
              <a:defRPr>
                <a:solidFill>
                  <a:schemeClr val="tx1"/>
                </a:solidFill>
                <a:latin typeface="Arial" pitchFamily="34" charset="0"/>
              </a:defRPr>
            </a:lvl2pPr>
            <a:lvl3pPr marL="1143000" indent="-228600" defTabSz="1019175">
              <a:defRPr>
                <a:solidFill>
                  <a:schemeClr val="tx1"/>
                </a:solidFill>
                <a:latin typeface="Arial" pitchFamily="34" charset="0"/>
              </a:defRPr>
            </a:lvl3pPr>
            <a:lvl4pPr marL="1600200" indent="-228600" defTabSz="1019175">
              <a:defRPr>
                <a:solidFill>
                  <a:schemeClr val="tx1"/>
                </a:solidFill>
                <a:latin typeface="Arial" pitchFamily="34" charset="0"/>
              </a:defRPr>
            </a:lvl4pPr>
            <a:lvl5pPr marL="2057400" indent="-228600" defTabSz="1019175">
              <a:defRPr>
                <a:solidFill>
                  <a:schemeClr val="tx1"/>
                </a:solidFill>
                <a:latin typeface="Arial" pitchFamily="34" charset="0"/>
              </a:defRPr>
            </a:lvl5pPr>
            <a:lvl6pPr marL="2514600" indent="-228600" defTabSz="1019175" fontAlgn="base">
              <a:spcBef>
                <a:spcPct val="0"/>
              </a:spcBef>
              <a:spcAft>
                <a:spcPct val="0"/>
              </a:spcAft>
              <a:defRPr>
                <a:solidFill>
                  <a:schemeClr val="tx1"/>
                </a:solidFill>
                <a:latin typeface="Arial" pitchFamily="34" charset="0"/>
              </a:defRPr>
            </a:lvl6pPr>
            <a:lvl7pPr marL="2971800" indent="-228600" defTabSz="1019175" fontAlgn="base">
              <a:spcBef>
                <a:spcPct val="0"/>
              </a:spcBef>
              <a:spcAft>
                <a:spcPct val="0"/>
              </a:spcAft>
              <a:defRPr>
                <a:solidFill>
                  <a:schemeClr val="tx1"/>
                </a:solidFill>
                <a:latin typeface="Arial" pitchFamily="34" charset="0"/>
              </a:defRPr>
            </a:lvl7pPr>
            <a:lvl8pPr marL="3429000" indent="-228600" defTabSz="1019175" fontAlgn="base">
              <a:spcBef>
                <a:spcPct val="0"/>
              </a:spcBef>
              <a:spcAft>
                <a:spcPct val="0"/>
              </a:spcAft>
              <a:defRPr>
                <a:solidFill>
                  <a:schemeClr val="tx1"/>
                </a:solidFill>
                <a:latin typeface="Arial" pitchFamily="34" charset="0"/>
              </a:defRPr>
            </a:lvl8pPr>
            <a:lvl9pPr marL="3886200" indent="-228600" defTabSz="1019175" fontAlgn="base">
              <a:spcBef>
                <a:spcPct val="0"/>
              </a:spcBef>
              <a:spcAft>
                <a:spcPct val="0"/>
              </a:spcAft>
              <a:defRPr>
                <a:solidFill>
                  <a:schemeClr val="tx1"/>
                </a:solidFill>
                <a:latin typeface="Arial" pitchFamily="34" charset="0"/>
              </a:defRPr>
            </a:lvl9pPr>
          </a:lstStyle>
          <a:p>
            <a:pPr algn="ctr">
              <a:defRPr/>
            </a:pPr>
            <a:r>
              <a:rPr lang="en-US" altLang="en-US" b="1" kern="0" dirty="0">
                <a:solidFill>
                  <a:srgbClr val="000000"/>
                </a:solidFill>
                <a:latin typeface="Calibri" pitchFamily="34" charset="0"/>
              </a:rPr>
              <a:t>Under EPSDT, states must cover all medically necessary services, </a:t>
            </a:r>
          </a:p>
          <a:p>
            <a:pPr algn="ctr">
              <a:defRPr/>
            </a:pPr>
            <a:r>
              <a:rPr lang="en-US" altLang="en-US" b="1" kern="0" dirty="0">
                <a:solidFill>
                  <a:srgbClr val="000000"/>
                </a:solidFill>
                <a:latin typeface="Calibri" pitchFamily="34" charset="0"/>
              </a:rPr>
              <a:t>including those that are “optional” for adults</a:t>
            </a:r>
          </a:p>
        </p:txBody>
      </p:sp>
      <p:sp>
        <p:nvSpPr>
          <p:cNvPr id="37" name="Rectangle 36"/>
          <p:cNvSpPr/>
          <p:nvPr/>
        </p:nvSpPr>
        <p:spPr>
          <a:xfrm>
            <a:off x="5351692" y="1720371"/>
            <a:ext cx="2728234" cy="5029582"/>
          </a:xfrm>
          <a:prstGeom prst="rect">
            <a:avLst/>
          </a:prstGeom>
        </p:spPr>
        <p:txBody>
          <a:bodyPr wrap="square">
            <a:spAutoFit/>
          </a:bodyPr>
          <a:lstStyle/>
          <a:p>
            <a:pPr defTabSz="457200">
              <a:spcAft>
                <a:spcPts val="100"/>
              </a:spcAft>
              <a:defRPr/>
            </a:pPr>
            <a:r>
              <a:rPr lang="en-US" b="1" dirty="0">
                <a:solidFill>
                  <a:srgbClr val="000000"/>
                </a:solidFill>
                <a:latin typeface="Calibri"/>
                <a:cs typeface="Andalus" panose="02020603050405020304" pitchFamily="18" charset="-78"/>
              </a:rPr>
              <a:t>Optional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Community supported living arrangements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Chiropractic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Clinic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Critical access hospital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Dental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Dentures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Emergency hospital services (in a hospital not meeting certain federal requirements)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Eyeglasses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State Plan Home and Community Based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Inpatient psychiatric services for individuals under age 21</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Intermediate care facility services for individuals with intellectual disabilities</a:t>
            </a:r>
          </a:p>
          <a:p>
            <a:pPr marL="285750" indent="-285750" defTabSz="457200">
              <a:spcAft>
                <a:spcPts val="100"/>
              </a:spcAft>
              <a:buFont typeface="Wingdings" panose="05000000000000000000" pitchFamily="2" charset="2"/>
              <a:buChar char="ü"/>
              <a:defRPr/>
            </a:pPr>
            <a:endParaRPr lang="en-US" sz="1400" b="1" dirty="0">
              <a:solidFill>
                <a:srgbClr val="000000"/>
              </a:solidFill>
              <a:latin typeface="Calibri"/>
              <a:cs typeface="Andalus" panose="02020603050405020304" pitchFamily="18" charset="-78"/>
            </a:endParaRPr>
          </a:p>
          <a:p>
            <a:pPr marL="285750" indent="-285750" defTabSz="457200">
              <a:spcAft>
                <a:spcPts val="100"/>
              </a:spcAft>
              <a:buFont typeface="Wingdings" panose="05000000000000000000" pitchFamily="2" charset="2"/>
              <a:buChar char="ü"/>
              <a:defRPr/>
            </a:pPr>
            <a:endParaRPr lang="en-US" sz="1400" b="1" dirty="0">
              <a:solidFill>
                <a:srgbClr val="000000"/>
              </a:solidFill>
              <a:latin typeface="Calibri"/>
              <a:cs typeface="Andalus" panose="02020603050405020304" pitchFamily="18" charset="-78"/>
            </a:endParaRPr>
          </a:p>
        </p:txBody>
      </p:sp>
      <p:sp>
        <p:nvSpPr>
          <p:cNvPr id="38" name="Rectangle 37"/>
          <p:cNvSpPr/>
          <p:nvPr/>
        </p:nvSpPr>
        <p:spPr>
          <a:xfrm>
            <a:off x="7908472" y="1506403"/>
            <a:ext cx="2728233" cy="5239896"/>
          </a:xfrm>
          <a:prstGeom prst="rect">
            <a:avLst/>
          </a:prstGeom>
        </p:spPr>
        <p:txBody>
          <a:bodyPr wrap="square">
            <a:spAutoFit/>
          </a:bodyPr>
          <a:lstStyle/>
          <a:p>
            <a:pPr marL="285750" indent="-285750" defTabSz="457200">
              <a:spcAft>
                <a:spcPts val="100"/>
              </a:spcAft>
              <a:buFont typeface="Wingdings" panose="05000000000000000000" pitchFamily="2" charset="2"/>
              <a:buChar char="ü"/>
              <a:defRPr/>
            </a:pPr>
            <a:endParaRPr lang="en-US" sz="1400" b="1" dirty="0">
              <a:solidFill>
                <a:srgbClr val="000000"/>
              </a:solidFill>
              <a:latin typeface="Calibri"/>
              <a:cs typeface="Andalus" panose="02020603050405020304" pitchFamily="18" charset="-78"/>
            </a:endParaRP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Optometry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Other diagnostic, screening, preventive and rehabilitative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Other licensed practitioners’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Physical therapy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Prescribed drugs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Primary care case management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Private duty nursing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Program of All-Inclusive Care for the Elderly (PACE)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Prosthetic devices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Respiratory care for ventilator dependent individuals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Speech, hearing and language disorder services</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Targeted case management</a:t>
            </a:r>
          </a:p>
          <a:p>
            <a:pPr marL="285750" indent="-285750" defTabSz="457200">
              <a:spcAft>
                <a:spcPts val="100"/>
              </a:spcAft>
              <a:buFont typeface="Wingdings" panose="05000000000000000000" pitchFamily="2" charset="2"/>
              <a:buChar char="ü"/>
              <a:defRPr/>
            </a:pPr>
            <a:r>
              <a:rPr lang="en-US" sz="1400" b="1" dirty="0">
                <a:solidFill>
                  <a:srgbClr val="000000"/>
                </a:solidFill>
                <a:latin typeface="Calibri"/>
                <a:cs typeface="Andalus" panose="02020603050405020304" pitchFamily="18" charset="-78"/>
              </a:rPr>
              <a:t>Tuberculosis-related services</a:t>
            </a:r>
          </a:p>
          <a:p>
            <a:pPr marL="285750" indent="-285750" defTabSz="457200">
              <a:spcAft>
                <a:spcPts val="100"/>
              </a:spcAft>
              <a:buFont typeface="Wingdings" panose="05000000000000000000" pitchFamily="2" charset="2"/>
              <a:buChar char="ü"/>
              <a:defRPr/>
            </a:pPr>
            <a:endParaRPr lang="en-US" sz="1400" b="1" dirty="0">
              <a:solidFill>
                <a:srgbClr val="000000"/>
              </a:solidFill>
              <a:latin typeface="Calibri"/>
              <a:cs typeface="Andalus" panose="02020603050405020304" pitchFamily="18" charset="-78"/>
            </a:endParaRPr>
          </a:p>
          <a:p>
            <a:pPr marL="285750" indent="-285750" defTabSz="457200">
              <a:spcAft>
                <a:spcPts val="100"/>
              </a:spcAft>
              <a:buFont typeface="Wingdings" panose="05000000000000000000" pitchFamily="2" charset="2"/>
              <a:buChar char="ü"/>
              <a:defRPr/>
            </a:pPr>
            <a:endParaRPr lang="en-US" sz="1400" b="1" dirty="0">
              <a:solidFill>
                <a:srgbClr val="000000"/>
              </a:solidFill>
              <a:latin typeface="Calibri"/>
              <a:cs typeface="Andalus" panose="02020603050405020304" pitchFamily="18" charset="-78"/>
            </a:endParaRPr>
          </a:p>
        </p:txBody>
      </p:sp>
      <p:cxnSp>
        <p:nvCxnSpPr>
          <p:cNvPr id="39" name="Straight Connector 38"/>
          <p:cNvCxnSpPr/>
          <p:nvPr/>
        </p:nvCxnSpPr>
        <p:spPr bwMode="auto">
          <a:xfrm flipV="1">
            <a:off x="5191084" y="1715730"/>
            <a:ext cx="0" cy="4532483"/>
          </a:xfrm>
          <a:prstGeom prst="line">
            <a:avLst/>
          </a:prstGeom>
          <a:noFill/>
          <a:ln w="19050" cap="flat" cmpd="sng" algn="ctr">
            <a:solidFill>
              <a:schemeClr val="bg1">
                <a:lumMod val="50000"/>
              </a:schemeClr>
            </a:solidFill>
            <a:prstDash val="sysDot"/>
            <a:round/>
            <a:headEnd type="none" w="med" len="med"/>
            <a:tailEnd type="none" w="med" len="med"/>
          </a:ln>
          <a:effectLst/>
        </p:spPr>
      </p:cxnSp>
    </p:spTree>
    <p:extLst>
      <p:ext uri="{BB962C8B-B14F-4D97-AF65-F5344CB8AC3E}">
        <p14:creationId xmlns:p14="http://schemas.microsoft.com/office/powerpoint/2010/main" val="1453253212"/>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1528</Words>
  <Application>Microsoft Office PowerPoint</Application>
  <PresentationFormat>Widescreen</PresentationFormat>
  <Paragraphs>144</Paragraphs>
  <Slides>15</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ＭＳ Ｐゴシック</vt:lpstr>
      <vt:lpstr>Andalus</vt:lpstr>
      <vt:lpstr>Arial</vt:lpstr>
      <vt:lpstr>Calibri</vt:lpstr>
      <vt:lpstr>Calibri Light</vt:lpstr>
      <vt:lpstr>Cambria</vt:lpstr>
      <vt:lpstr>Georgia</vt:lpstr>
      <vt:lpstr>Helvetica Neue Light</vt:lpstr>
      <vt:lpstr>Lucida Grande</vt:lpstr>
      <vt:lpstr>Wingdings</vt:lpstr>
      <vt:lpstr>Office Theme</vt:lpstr>
      <vt:lpstr>1_Custom Design</vt:lpstr>
      <vt:lpstr>PowerPoint Presentation</vt:lpstr>
      <vt:lpstr>  AFL-CIO American Academy of Family Physicians American Academy of Pediatrics American College of Obstetricians and  Gynecologists American Dental Association American Dental Education Association American Health Care Association America’s Essential Hospitals Association for Community Affiliated Plans Association of Clinicians for the Underserved Catholic Health Association of the United States Children’s Hospital Association    Easterseals The Jewish Federations of North America Medicaid Health Plans of America National Association of Community Health  Centers National Association of Counties National Association of Pediatric Nurse  Practitioners  National Association of Rural Health Clinics National Council for Behavioral Health National Health Care for the Homeless Council National Hispanic Medical Association National Rural Health Association</vt:lpstr>
      <vt:lpstr>PowerPoint Presentation</vt:lpstr>
      <vt:lpstr>Myth: Medicaid is only for low-income adults</vt:lpstr>
      <vt:lpstr>How are Children Covered in the United States?</vt:lpstr>
      <vt:lpstr>Public Coverage for Children, 2017</vt:lpstr>
      <vt:lpstr>Children make up 50% of Medicaid/CHIP Beneficiaries</vt:lpstr>
      <vt:lpstr>Medicaid’s Robust Pediatric Benefit – EPSDT</vt:lpstr>
      <vt:lpstr>PowerPoint Presentation</vt:lpstr>
      <vt:lpstr>Medicaid Helps Children Succeed</vt:lpstr>
      <vt:lpstr>Coverage for Parents is Good for Kids</vt:lpstr>
      <vt:lpstr>After Years of Progress, We’re Losing Ground</vt:lpstr>
      <vt:lpstr>Want to Learn More About How Children Are Covered in Your State?</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Medicaid Myths: Debunking Common Misconceptions of the Medicaid Program</dc:title>
  <dc:creator>Eric Waskowicz</dc:creator>
  <cp:lastModifiedBy>Shelby King</cp:lastModifiedBy>
  <cp:revision>11</cp:revision>
  <dcterms:created xsi:type="dcterms:W3CDTF">2019-07-08T15:28:19Z</dcterms:created>
  <dcterms:modified xsi:type="dcterms:W3CDTF">2019-07-09T13:13:05Z</dcterms:modified>
</cp:coreProperties>
</file>